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Lst>
  <p:sldSz cy="5143500" cx="9144000"/>
  <p:notesSz cx="6858000" cy="9144000"/>
  <p:embeddedFontLst>
    <p:embeddedFont>
      <p:font typeface="Roboto"/>
      <p:regular r:id="rId71"/>
      <p:bold r:id="rId72"/>
      <p:italic r:id="rId73"/>
      <p:boldItalic r:id="rId74"/>
    </p:embeddedFont>
    <p:embeddedFont>
      <p:font typeface="Merriweather"/>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Gail Hohner"/>
  <p:cmAuthor clrIdx="1" id="1" initials="" lastIdx="1" name="Cassandra Kiet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9D2A3D3-AC1F-41F8-8AF7-2742481BC14E}">
  <a:tblStyle styleId="{A9D2A3D3-AC1F-41F8-8AF7-2742481BC14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oboto-italic.fntdata"/><Relationship Id="rId72" Type="http://schemas.openxmlformats.org/officeDocument/2006/relationships/font" Target="fonts/Roboto-bold.fntdata"/><Relationship Id="rId31" Type="http://schemas.openxmlformats.org/officeDocument/2006/relationships/slide" Target="slides/slide24.xml"/><Relationship Id="rId75" Type="http://schemas.openxmlformats.org/officeDocument/2006/relationships/font" Target="fonts/Merriweather-regular.fntdata"/><Relationship Id="rId30" Type="http://schemas.openxmlformats.org/officeDocument/2006/relationships/slide" Target="slides/slide23.xml"/><Relationship Id="rId74" Type="http://schemas.openxmlformats.org/officeDocument/2006/relationships/font" Target="fonts/Roboto-boldItalic.fntdata"/><Relationship Id="rId33" Type="http://schemas.openxmlformats.org/officeDocument/2006/relationships/slide" Target="slides/slide26.xml"/><Relationship Id="rId77" Type="http://schemas.openxmlformats.org/officeDocument/2006/relationships/font" Target="fonts/Merriweather-italic.fntdata"/><Relationship Id="rId32" Type="http://schemas.openxmlformats.org/officeDocument/2006/relationships/slide" Target="slides/slide25.xml"/><Relationship Id="rId76" Type="http://schemas.openxmlformats.org/officeDocument/2006/relationships/font" Target="fonts/Merriweather-bold.fntdata"/><Relationship Id="rId35" Type="http://schemas.openxmlformats.org/officeDocument/2006/relationships/slide" Target="slides/slide28.xml"/><Relationship Id="rId34" Type="http://schemas.openxmlformats.org/officeDocument/2006/relationships/slide" Target="slides/slide27.xml"/><Relationship Id="rId78" Type="http://schemas.openxmlformats.org/officeDocument/2006/relationships/font" Target="fonts/Merriweather-boldItalic.fntdata"/><Relationship Id="rId71" Type="http://schemas.openxmlformats.org/officeDocument/2006/relationships/font" Target="fonts/Roboto-regular.fntdata"/><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12-03T13:02:14.506">
    <p:pos x="0" y="823"/>
    <p:text>You will get questions about the one peak that didn't fit well.  If that is a Saturday night it would have high impact.   Be prepared to discuss that since the last peak is 25% over.</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3-12-02T22:46:58.269">
    <p:pos x="1117" y="576"/>
    <p:text>I like the combination of the downward trend data iwth results.   You might want to move the lower graph earlier to illustrate what you are trying to predict and discuss teh downward trend at that point.   you need to remake the upper graph with updated information</p:text>
  </p:cm>
  <p:cm authorId="1" idx="1" dt="2023-12-02T00:27:57.127">
    <p:pos x="196" y="87"/>
    <p:text>TODO: Replace with updated graph</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12eaa1ea99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12eaa1ea99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Nathan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9fa502411c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9fa502411c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Structure of a tree, plot show number of tree vs mape</a:t>
            </a:r>
            <a:endParaRPr/>
          </a:p>
          <a:p>
            <a:pPr indent="0" lvl="0" marL="0" rtl="0" algn="l">
              <a:spcBef>
                <a:spcPts val="0"/>
              </a:spcBef>
              <a:spcAft>
                <a:spcPts val="0"/>
              </a:spcAft>
              <a:buNone/>
            </a:pPr>
            <a:r>
              <a:rPr lang="en"/>
              <a:t>sonia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9fa502411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9fa502411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sonia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9fa502411c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9fa502411c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 variables selected</a:t>
            </a:r>
            <a:endParaRPr/>
          </a:p>
          <a:p>
            <a:pPr indent="0" lvl="0" marL="0" rtl="0" algn="l">
              <a:spcBef>
                <a:spcPts val="0"/>
              </a:spcBef>
              <a:spcAft>
                <a:spcPts val="0"/>
              </a:spcAft>
              <a:buNone/>
            </a:pPr>
            <a:r>
              <a:rPr lang="en"/>
              <a:t>sonia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62ae8aa4ff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62ae8aa4ff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moving average calculation,sonia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62ae8aa4ff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62ae8aa4ff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Nathan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62ae8aa4ff_1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62ae8aa4ff_1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Nathan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62ae8aa4ff_1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62ae8aa4ff_1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Nathan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Donglin </a:t>
            </a:r>
            <a:endParaRPr>
              <a:solidFill>
                <a:schemeClr val="dk1"/>
              </a:solidFill>
            </a:endParaRPr>
          </a:p>
          <a:p>
            <a:pPr indent="0" lvl="0" marL="0" rtl="0" algn="l">
              <a:spcBef>
                <a:spcPts val="0"/>
              </a:spcBef>
              <a:spcAft>
                <a:spcPts val="0"/>
              </a:spcAft>
              <a:buNone/>
            </a:pPr>
            <a:r>
              <a:rPr lang="en">
                <a:solidFill>
                  <a:schemeClr val="dk1"/>
                </a:solidFill>
              </a:rPr>
              <a:t>In this slide, we see the graph on the left showcasing our model's predictions from May 21 to June 3.   Notice how closely the predicted values (in orange) mirror the actual headcount (in blue).   This tight correlation suggests that during this period, our model was highly effective, likely due to stable patterns that the model learned well.</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the graph on the right from February 26 to March 11 illustrates a period of less accurate predictions.   The divergence between the actual and predicted values is significantly wider, which could indicate the presence of unforeseen factors that the model couldn't account for, or perhaps a shift in patterns not captured in the training data."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62ae8aa4ff_1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62ae8aa4ff_1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Donglin </a:t>
            </a:r>
            <a:endParaRPr>
              <a:solidFill>
                <a:schemeClr val="dk1"/>
              </a:solidFill>
            </a:endParaRPr>
          </a:p>
          <a:p>
            <a:pPr indent="0" lvl="0" marL="0" rtl="0" algn="l">
              <a:spcBef>
                <a:spcPts val="0"/>
              </a:spcBef>
              <a:spcAft>
                <a:spcPts val="0"/>
              </a:spcAft>
              <a:buNone/>
            </a:pPr>
            <a:r>
              <a:rPr lang="en">
                <a:solidFill>
                  <a:schemeClr val="dk1"/>
                </a:solidFill>
              </a:rPr>
              <a:t>In this slide, we see the graph on the left showcasing our model's predictions from May 21 to June 3.   Notice how closely the predicted values (in orange) mirror the actual headcount (in blue).   This tight correlation suggests that during this period, our model was highly effective, likely due to stable patterns that the model learned well.</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the graph on the right from February 26 to March 11 illustrates a period of less accurate predictions.   The divergence between the actual and predicted values is significantly wider, which could indicate the presence of unforeseen factors that the model couldn't account for, or perhaps a shift in patterns not captured in the training data."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a1b3ac09d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a1b3ac09d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Frequency to Number of observations, dio</a:t>
            </a:r>
            <a:endParaRPr/>
          </a:p>
          <a:p>
            <a:pPr indent="0" lvl="0" marL="0" rtl="0" algn="l">
              <a:spcBef>
                <a:spcPts val="0"/>
              </a:spcBef>
              <a:spcAft>
                <a:spcPts val="0"/>
              </a:spcAft>
              <a:buNone/>
            </a:pPr>
            <a:r>
              <a:rPr lang="en"/>
              <a:t>Distribution for training, 2022, 2023</a:t>
            </a:r>
            <a:endParaRPr/>
          </a:p>
          <a:p>
            <a:pPr indent="0" lvl="0" marL="0" rtl="0" algn="l">
              <a:spcBef>
                <a:spcPts val="0"/>
              </a:spcBef>
              <a:spcAft>
                <a:spcPts val="0"/>
              </a:spcAft>
              <a:buNone/>
            </a:pPr>
            <a:r>
              <a:rPr lang="en"/>
              <a:t>Expect training distribution is tighter</a:t>
            </a:r>
            <a:endParaRPr/>
          </a:p>
          <a:p>
            <a:pPr indent="0" lvl="0" marL="0" rtl="0" algn="l">
              <a:spcBef>
                <a:spcPts val="0"/>
              </a:spcBef>
              <a:spcAft>
                <a:spcPts val="0"/>
              </a:spcAft>
              <a:buNone/>
            </a:pPr>
            <a:r>
              <a:rPr lang="en"/>
              <a:t>The histogram of weekend / weekday /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a1b3ac09d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a1b3ac09d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Dio</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a1b3ac09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a1b3ac09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Nathan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62ae8aa4ff_1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62ae8aa4ff_1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Donglin </a:t>
            </a:r>
            <a:endParaRPr>
              <a:solidFill>
                <a:schemeClr val="dk1"/>
              </a:solidFill>
            </a:endParaRPr>
          </a:p>
          <a:p>
            <a:pPr indent="0" lvl="0" marL="0" rtl="0" algn="l">
              <a:spcBef>
                <a:spcPts val="0"/>
              </a:spcBef>
              <a:spcAft>
                <a:spcPts val="0"/>
              </a:spcAft>
              <a:buNone/>
            </a:pPr>
            <a:r>
              <a:rPr lang="en">
                <a:solidFill>
                  <a:schemeClr val="dk1"/>
                </a:solidFill>
              </a:rPr>
              <a:t>In this slide, we see the graph on the left showcasing our model's predictions from May 21 to June 3.   Notice how closely the predicted values (in orange) mirror the actual headcount (in blue).   This tight correlation suggests that during this period, our model was highly effective, likely due to stable patterns that the model learned well.</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the graph on the right from February 26 to March 11 illustrates a period of less accurate predictions.   The divergence between the actual and predicted values is significantly wider, which could indicate the presence of unforeseen factors that the model couldn't account for, or perhaps a shift in patterns not captured in the training data."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9fa502411c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9fa502411c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Lingxiao</a:t>
            </a:r>
            <a:endParaRPr/>
          </a:p>
          <a:p>
            <a:pPr indent="0" lvl="0" marL="0" rtl="0" algn="l">
              <a:spcBef>
                <a:spcPts val="0"/>
              </a:spcBef>
              <a:spcAft>
                <a:spcPts val="0"/>
              </a:spcAft>
              <a:buNone/>
            </a:pPr>
            <a:r>
              <a:rPr lang="en"/>
              <a:t>Describe y label, x label, test period, yellow line, 5-95 percent box upper bound and lower bound, whisker meaning.</a:t>
            </a:r>
            <a:endParaRPr/>
          </a:p>
          <a:p>
            <a:pPr indent="0" lvl="0" marL="0" rtl="0" algn="l">
              <a:spcBef>
                <a:spcPts val="0"/>
              </a:spcBef>
              <a:spcAft>
                <a:spcPts val="0"/>
              </a:spcAft>
              <a:buNone/>
            </a:pPr>
            <a:r>
              <a:rPr lang="en"/>
              <a:t>We can see that the distribution can be categorized into 2 different sets, shorter distribution and longer distribution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62ae8aa4ff_1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62ae8aa4ff_1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dio</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9fa502411c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9fa502411c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dio</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box plot shows the monthly difference between predicted and actual slot headcounts over a year.The spread of each box and its whiskers reveal the variability in prediction accuracy, suggesting that the model's performance fluctuates monthly, potentially due to seasonal influences or dataset limitations.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62ae8aa4ff_1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62ae8aa4ff_1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sandy</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62ae8aa4ff_1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62ae8aa4ff_1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sandy</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9fa502411c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9fa502411c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sandy</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a1b3ac09d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a1b3ac09d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Nathan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62ae8aa4ff_1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62ae8aa4ff_1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Nathan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62ae8aa4ff_5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62ae8aa4ff_5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Nathan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a10565156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a10565156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Nathan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614841066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614841066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614841066a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614841066a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Nathan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9add2ba616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9add2ba616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9add2ba61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9add2ba61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Nathan &amp; Dio</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9b3d0faa7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9b3d0faa7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Nathan &amp; Dio</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9add2ba616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9add2ba616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Sonia, Sandy &amp; Donglin</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9b3d0faa71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9b3d0faa71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Sonia, Sandy &amp; Donglin</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9add2ba61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9add2ba61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Sandy &amp; Sonia</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9add2ba61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9add2ba61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Nathan</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9b3d0faa71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9b3d0faa71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Nathan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9fa502411c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9fa502411c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Dio</a:t>
            </a:r>
            <a:endParaRPr/>
          </a:p>
          <a:p>
            <a:pPr indent="0" lvl="0" marL="0" rtl="0" algn="l">
              <a:spcBef>
                <a:spcPts val="0"/>
              </a:spcBef>
              <a:spcAft>
                <a:spcPts val="0"/>
              </a:spcAft>
              <a:buNone/>
            </a:pPr>
            <a:r>
              <a:rPr lang="en"/>
              <a:t>Frequency to Number of observations</a:t>
            </a:r>
            <a:endParaRPr/>
          </a:p>
          <a:p>
            <a:pPr indent="0" lvl="0" marL="0" rtl="0" algn="l">
              <a:spcBef>
                <a:spcPts val="0"/>
              </a:spcBef>
              <a:spcAft>
                <a:spcPts val="0"/>
              </a:spcAft>
              <a:buNone/>
            </a:pPr>
            <a:r>
              <a:rPr lang="en"/>
              <a:t>Distribution for training, 2022, 2023</a:t>
            </a:r>
            <a:endParaRPr/>
          </a:p>
          <a:p>
            <a:pPr indent="0" lvl="0" marL="0" rtl="0" algn="l">
              <a:spcBef>
                <a:spcPts val="0"/>
              </a:spcBef>
              <a:spcAft>
                <a:spcPts val="0"/>
              </a:spcAft>
              <a:buNone/>
            </a:pPr>
            <a:r>
              <a:rPr lang="en"/>
              <a:t>Expect training distribution is tighter</a:t>
            </a:r>
            <a:endParaRPr/>
          </a:p>
          <a:p>
            <a:pPr indent="0" lvl="0" marL="0" rtl="0" algn="l">
              <a:spcBef>
                <a:spcPts val="0"/>
              </a:spcBef>
              <a:spcAft>
                <a:spcPts val="0"/>
              </a:spcAft>
              <a:buNone/>
            </a:pPr>
            <a:r>
              <a:rPr lang="en"/>
              <a:t>The histogram of weekend / weekday /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9add2ba61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9add2ba61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Donglin</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9add2ba61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9add2ba61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Donglin</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9b3d0faa71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9b3d0faa71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Donglin</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9add2ba61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9add2ba61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Dio</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9b3d0faa71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9b3d0faa71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Dio</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9b3d0faa71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9b3d0faa71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Dio</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9b3d0faa71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29b3d0faa71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Dio</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614841066a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2614841066a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62ae8aa4ff_5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262ae8aa4ff_5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62ae8aa4ff_5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262ae8aa4ff_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62ae8aa4ff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62ae8aa4ff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Donglin</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62ae8aa4ff_5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262ae8aa4ff_5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9bbaca1e0b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29bbaca1e0b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9add2ba616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9add2ba616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9b707397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29b707397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a101d6a7e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2a101d6a7e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9b7073978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9b7073978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a101d6a7e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2a101d6a7e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29bbaca1e0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29bbaca1e0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262ae8aa4ff_1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262ae8aa4ff_1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262ae8aa4ff_1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262ae8aa4ff_1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62ae8aa4ff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62ae8aa4ff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donglin</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a243bc6b3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2a243bc6b3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2a243bc6b37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2a243bc6b37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2a243bc6b37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2a243bc6b37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2614841066a_1_1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2614841066a_1_1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62ae8aa4ff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62ae8aa4ff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Sandy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62ae8aa4ff_1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62ae8aa4ff_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Sandy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62c023d2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62c023d2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Sonia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5" name="Shape 55"/>
        <p:cNvGrpSpPr/>
        <p:nvPr/>
      </p:nvGrpSpPr>
      <p:grpSpPr>
        <a:xfrm>
          <a:off x="0" y="0"/>
          <a:ext cx="0" cy="0"/>
          <a:chOff x="0" y="0"/>
          <a:chExt cx="0" cy="0"/>
        </a:xfrm>
      </p:grpSpPr>
      <p:sp>
        <p:nvSpPr>
          <p:cNvPr id="56" name="Google Shape;56;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7" name="Google Shape;57;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8" name="Google Shape;58;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
        <p:nvSpPr>
          <p:cNvPr id="60" name="Google Shape;60;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843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00" y="110100"/>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80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00" y="13927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6" name="Google Shape;36;p6"/>
          <p:cNvPicPr preferRelativeResize="0"/>
          <p:nvPr/>
        </p:nvPicPr>
        <p:blipFill>
          <a:blip r:embed="rId2">
            <a:alphaModFix/>
          </a:blip>
          <a:stretch>
            <a:fillRect/>
          </a:stretch>
        </p:blipFill>
        <p:spPr>
          <a:xfrm>
            <a:off x="6149046" y="0"/>
            <a:ext cx="2994955" cy="78615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sp>
        <p:nvSpPr>
          <p:cNvPr id="38" name="Google Shape;38;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0" name="Google Shape;40;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8" name="Google Shape;48;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9" name="Google Shape;49;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0" name="Google Shape;5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1" name="Shape 51"/>
        <p:cNvGrpSpPr/>
        <p:nvPr/>
      </p:nvGrpSpPr>
      <p:grpSpPr>
        <a:xfrm>
          <a:off x="0" y="0"/>
          <a:ext cx="0" cy="0"/>
          <a:chOff x="0" y="0"/>
          <a:chExt cx="0" cy="0"/>
        </a:xfrm>
      </p:grpSpPr>
      <p:sp>
        <p:nvSpPr>
          <p:cNvPr id="52" name="Google Shape;52;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slide" Target="/ppt/slides/slide49.xml"/><Relationship Id="rId4" Type="http://schemas.openxmlformats.org/officeDocument/2006/relationships/slide" Target="/ppt/slides/slide49.xml"/><Relationship Id="rId5" Type="http://schemas.openxmlformats.org/officeDocument/2006/relationships/slide" Target="/ppt/slides/slide50.xml"/><Relationship Id="rId6" Type="http://schemas.openxmlformats.org/officeDocument/2006/relationships/image" Target="../media/image9.png"/><Relationship Id="rId7"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23.png"/><Relationship Id="rId7"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50.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2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comments" Target="../comments/comment2.xml"/><Relationship Id="rId4" Type="http://schemas.openxmlformats.org/officeDocument/2006/relationships/image" Target="../media/image27.png"/><Relationship Id="rId5"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2.png"/><Relationship Id="rId4" Type="http://schemas.openxmlformats.org/officeDocument/2006/relationships/image" Target="../media/image35.png"/><Relationship Id="rId5"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slide" Target="/ppt/slides/slide5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 Id="rId3" Type="http://schemas.openxmlformats.org/officeDocument/2006/relationships/image" Target="../media/image43.png"/><Relationship Id="rId4" Type="http://schemas.openxmlformats.org/officeDocument/2006/relationships/hyperlink" Target="https://ieeexplore.ieee.org/abstract/document/6970973"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 Id="rId3" Type="http://schemas.openxmlformats.org/officeDocument/2006/relationships/image" Target="../media/image5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 Id="rId3" Type="http://schemas.openxmlformats.org/officeDocument/2006/relationships/image" Target="../media/image46.png"/><Relationship Id="rId4" Type="http://schemas.openxmlformats.org/officeDocument/2006/relationships/hyperlink" Target="https://dl.acm.org/doi/pdf/10.1145/3437984.3458831" TargetMode="External"/><Relationship Id="rId5" Type="http://schemas.openxmlformats.org/officeDocument/2006/relationships/hyperlink" Target="https://ascelibrary.org/doi/epdf/10.1061/(ASCE)HE.1943-5584.0000182?src=getftr"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 Id="rId3"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 Id="rId3" Type="http://schemas.openxmlformats.org/officeDocument/2006/relationships/image" Target="../media/image42.png"/><Relationship Id="rId4" Type="http://schemas.openxmlformats.org/officeDocument/2006/relationships/hyperlink" Target="https://bmjopen.bmj.com/content/12/7/e056685.abstract"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 Id="rId3" Type="http://schemas.openxmlformats.org/officeDocument/2006/relationships/hyperlink" Target="https://www.artefact.com/blog/is-facebook-prophet-suited-for-doing-good-predictions-in-a-real-world-project/" TargetMode="Externa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 Id="rId3" Type="http://schemas.openxmlformats.org/officeDocument/2006/relationships/hyperlink" Target="https://peerj.com/preprints/3190/" TargetMode="External"/><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 Id="rId3" Type="http://schemas.openxmlformats.org/officeDocument/2006/relationships/image" Target="../media/image6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 Id="rId3" Type="http://schemas.openxmlformats.org/officeDocument/2006/relationships/hyperlink" Target="https://machinelearningmastery.com/elastic-net-regression-in-python/" TargetMode="External"/><Relationship Id="rId4" Type="http://schemas.openxmlformats.org/officeDocument/2006/relationships/hyperlink" Target="https://towardsdatascience.com/part-2-time-series-analysis-predicting-hourly-energy-consumption-of-san-diego-ii-f09665796c9" TargetMode="External"/><Relationship Id="rId5"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 Id="rId3" Type="http://schemas.openxmlformats.org/officeDocument/2006/relationships/image" Target="../media/image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 Id="rId3" Type="http://schemas.openxmlformats.org/officeDocument/2006/relationships/image" Target="../media/image5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 Id="rId3" Type="http://schemas.openxmlformats.org/officeDocument/2006/relationships/image" Target="../media/image49.png"/><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comments" Target="../comments/comment1.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0.xml"/><Relationship Id="rId3" Type="http://schemas.openxmlformats.org/officeDocument/2006/relationships/hyperlink" Target="https://drive.google.com/drive/folders/1jNK8_O7Lebj_4Tu57hHd6ShV9gfd2QWF?usp=drive_link"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1.xml"/><Relationship Id="rId3" Type="http://schemas.openxmlformats.org/officeDocument/2006/relationships/image" Target="../media/image2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2.xml"/><Relationship Id="rId3" Type="http://schemas.openxmlformats.org/officeDocument/2006/relationships/image" Target="../media/image5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3.xml"/><Relationship Id="rId3" Type="http://schemas.openxmlformats.org/officeDocument/2006/relationships/image" Target="../media/image6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4.xml"/><Relationship Id="rId3" Type="http://schemas.openxmlformats.org/officeDocument/2006/relationships/image" Target="../media/image64.png"/><Relationship Id="rId4" Type="http://schemas.openxmlformats.org/officeDocument/2006/relationships/image" Target="../media/image6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5.xml"/><Relationship Id="rId3" Type="http://schemas.openxmlformats.org/officeDocument/2006/relationships/image" Target="../media/image66.png"/><Relationship Id="rId4" Type="http://schemas.openxmlformats.org/officeDocument/2006/relationships/image" Target="../media/image5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6.xml"/><Relationship Id="rId3" Type="http://schemas.openxmlformats.org/officeDocument/2006/relationships/image" Target="../media/image6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7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5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55.png"/><Relationship Id="rId4" Type="http://schemas.openxmlformats.org/officeDocument/2006/relationships/image" Target="../media/image54.png"/><Relationship Id="rId5" Type="http://schemas.openxmlformats.org/officeDocument/2006/relationships/image" Target="../media/image60.png"/><Relationship Id="rId6" Type="http://schemas.openxmlformats.org/officeDocument/2006/relationships/image" Target="../media/image6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6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70.png"/><Relationship Id="rId4" Type="http://schemas.openxmlformats.org/officeDocument/2006/relationships/image" Target="../media/image59.png"/><Relationship Id="rId5" Type="http://schemas.openxmlformats.org/officeDocument/2006/relationships/image" Target="../media/image56.png"/><Relationship Id="rId6" Type="http://schemas.openxmlformats.org/officeDocument/2006/relationships/image" Target="../media/image6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3"/>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 Handoff</a:t>
            </a:r>
            <a:endParaRPr/>
          </a:p>
          <a:p>
            <a:pPr indent="0" lvl="0" marL="0" rtl="0" algn="l">
              <a:spcBef>
                <a:spcPts val="0"/>
              </a:spcBef>
              <a:spcAft>
                <a:spcPts val="0"/>
              </a:spcAft>
              <a:buNone/>
            </a:pPr>
            <a:r>
              <a:rPr lang="en"/>
              <a:t>MotorCity Casino</a:t>
            </a:r>
            <a:endParaRPr/>
          </a:p>
        </p:txBody>
      </p:sp>
      <p:sp>
        <p:nvSpPr>
          <p:cNvPr id="66" name="Google Shape;66;p13"/>
          <p:cNvSpPr txBox="1"/>
          <p:nvPr>
            <p:ph idx="1" type="subTitle"/>
          </p:nvPr>
        </p:nvSpPr>
        <p:spPr>
          <a:xfrm>
            <a:off x="311700" y="1726150"/>
            <a:ext cx="6038700" cy="1742400"/>
          </a:xfrm>
          <a:prstGeom prst="rect">
            <a:avLst/>
          </a:prstGeom>
        </p:spPr>
        <p:txBody>
          <a:bodyPr anchorCtr="0" anchor="t" bIns="91425" lIns="91425" spcFirstLastPara="1" rIns="91425" wrap="square" tIns="91425">
            <a:normAutofit lnSpcReduction="20000"/>
          </a:bodyPr>
          <a:lstStyle/>
          <a:p>
            <a:pPr indent="-1771650" lvl="0" marL="1771650" rtl="0" algn="l">
              <a:lnSpc>
                <a:spcPct val="150000"/>
              </a:lnSpc>
              <a:spcBef>
                <a:spcPts val="0"/>
              </a:spcBef>
              <a:spcAft>
                <a:spcPts val="0"/>
              </a:spcAft>
              <a:buNone/>
            </a:pPr>
            <a:r>
              <a:rPr lang="en"/>
              <a:t>2023 Cohort Team: Sonia Dai, Cassandra Kieta, Lingxiao Mou, Nathan Vanderweide, Donglin Yu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Faculty Mentor: Gail Hohner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Sponsor Mentor: Brian Pasmanter</a:t>
            </a:r>
            <a:endParaRPr/>
          </a:p>
        </p:txBody>
      </p:sp>
      <p:pic>
        <p:nvPicPr>
          <p:cNvPr id="67" name="Google Shape;67;p13"/>
          <p:cNvPicPr preferRelativeResize="0"/>
          <p:nvPr/>
        </p:nvPicPr>
        <p:blipFill>
          <a:blip r:embed="rId3">
            <a:alphaModFix/>
          </a:blip>
          <a:stretch>
            <a:fillRect/>
          </a:stretch>
        </p:blipFill>
        <p:spPr>
          <a:xfrm>
            <a:off x="7089850" y="3248650"/>
            <a:ext cx="1742450" cy="1742450"/>
          </a:xfrm>
          <a:prstGeom prst="rect">
            <a:avLst/>
          </a:prstGeom>
          <a:noFill/>
          <a:ln>
            <a:noFill/>
          </a:ln>
        </p:spPr>
      </p:pic>
      <p:pic>
        <p:nvPicPr>
          <p:cNvPr id="68" name="Google Shape;68;p13"/>
          <p:cNvPicPr preferRelativeResize="0"/>
          <p:nvPr/>
        </p:nvPicPr>
        <p:blipFill>
          <a:blip r:embed="rId4">
            <a:alphaModFix/>
          </a:blip>
          <a:stretch>
            <a:fillRect/>
          </a:stretch>
        </p:blipFill>
        <p:spPr>
          <a:xfrm>
            <a:off x="4018775" y="3738414"/>
            <a:ext cx="2906477" cy="7629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2"/>
          <p:cNvSpPr txBox="1"/>
          <p:nvPr>
            <p:ph type="title"/>
          </p:nvPr>
        </p:nvSpPr>
        <p:spPr>
          <a:xfrm>
            <a:off x="311700" y="13927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Random Forest (RF) Description</a:t>
            </a:r>
            <a:endParaRPr/>
          </a:p>
        </p:txBody>
      </p:sp>
      <p:sp>
        <p:nvSpPr>
          <p:cNvPr id="211" name="Google Shape;211;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12" name="Google Shape;212;p22"/>
          <p:cNvPicPr preferRelativeResize="0"/>
          <p:nvPr/>
        </p:nvPicPr>
        <p:blipFill>
          <a:blip r:embed="rId3">
            <a:alphaModFix/>
          </a:blip>
          <a:stretch>
            <a:fillRect/>
          </a:stretch>
        </p:blipFill>
        <p:spPr>
          <a:xfrm>
            <a:off x="311700" y="1466563"/>
            <a:ext cx="3601825" cy="2706975"/>
          </a:xfrm>
          <a:prstGeom prst="rect">
            <a:avLst/>
          </a:prstGeom>
          <a:noFill/>
          <a:ln>
            <a:noFill/>
          </a:ln>
        </p:spPr>
      </p:pic>
      <p:sp>
        <p:nvSpPr>
          <p:cNvPr id="213" name="Google Shape;213;p22"/>
          <p:cNvSpPr txBox="1"/>
          <p:nvPr/>
        </p:nvSpPr>
        <p:spPr>
          <a:xfrm>
            <a:off x="4221225" y="981400"/>
            <a:ext cx="4552200" cy="36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Random Forest:</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Consist of multiple, automatically generated decision trees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Each tree has a small number of nodes that split at a random number (usually the square root of the number of nodes)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The final prediction is the average of predictions from all trees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u="sng">
                <a:latin typeface="Roboto"/>
                <a:ea typeface="Roboto"/>
                <a:cs typeface="Roboto"/>
                <a:sym typeface="Roboto"/>
              </a:rPr>
              <a:t>Pros: </a:t>
            </a:r>
            <a:endParaRPr u="sng">
              <a:latin typeface="Roboto"/>
              <a:ea typeface="Roboto"/>
              <a:cs typeface="Roboto"/>
              <a:sym typeface="Roboto"/>
            </a:endParaRPr>
          </a:p>
          <a:p>
            <a:pPr indent="-317500" lvl="0" marL="457200" rtl="0" algn="l">
              <a:spcBef>
                <a:spcPts val="0"/>
              </a:spcBef>
              <a:spcAft>
                <a:spcPts val="0"/>
              </a:spcAft>
              <a:buSzPts val="1400"/>
              <a:buFont typeface="Roboto"/>
              <a:buAutoNum type="arabicPeriod"/>
            </a:pPr>
            <a:r>
              <a:rPr lang="en">
                <a:latin typeface="Roboto"/>
                <a:ea typeface="Roboto"/>
                <a:cs typeface="Roboto"/>
                <a:sym typeface="Roboto"/>
              </a:rPr>
              <a:t>Efficient on large datasets</a:t>
            </a:r>
            <a:endParaRPr>
              <a:latin typeface="Roboto"/>
              <a:ea typeface="Roboto"/>
              <a:cs typeface="Roboto"/>
              <a:sym typeface="Roboto"/>
            </a:endParaRPr>
          </a:p>
          <a:p>
            <a:pPr indent="-317500" lvl="0" marL="457200" rtl="0" algn="l">
              <a:spcBef>
                <a:spcPts val="0"/>
              </a:spcBef>
              <a:spcAft>
                <a:spcPts val="0"/>
              </a:spcAft>
              <a:buSzPts val="1400"/>
              <a:buFont typeface="Roboto"/>
              <a:buAutoNum type="arabicPeriod"/>
            </a:pPr>
            <a:r>
              <a:rPr lang="en">
                <a:latin typeface="Roboto"/>
                <a:ea typeface="Roboto"/>
                <a:cs typeface="Roboto"/>
                <a:sym typeface="Roboto"/>
              </a:rPr>
              <a:t>High accuracy, robust on outliers</a:t>
            </a:r>
            <a:endParaRPr>
              <a:latin typeface="Roboto"/>
              <a:ea typeface="Roboto"/>
              <a:cs typeface="Roboto"/>
              <a:sym typeface="Roboto"/>
            </a:endParaRPr>
          </a:p>
          <a:p>
            <a:pPr indent="0" lvl="0" marL="0" rtl="0" algn="l">
              <a:spcBef>
                <a:spcPts val="0"/>
              </a:spcBef>
              <a:spcAft>
                <a:spcPts val="0"/>
              </a:spcAft>
              <a:buNone/>
            </a:pPr>
            <a:r>
              <a:rPr lang="en" u="sng">
                <a:latin typeface="Roboto"/>
                <a:ea typeface="Roboto"/>
                <a:cs typeface="Roboto"/>
                <a:sym typeface="Roboto"/>
              </a:rPr>
              <a:t>Cons:</a:t>
            </a:r>
            <a:endParaRPr u="sng">
              <a:latin typeface="Roboto"/>
              <a:ea typeface="Roboto"/>
              <a:cs typeface="Roboto"/>
              <a:sym typeface="Roboto"/>
            </a:endParaRPr>
          </a:p>
          <a:p>
            <a:pPr indent="-317500" lvl="0" marL="457200" rtl="0" algn="l">
              <a:spcBef>
                <a:spcPts val="0"/>
              </a:spcBef>
              <a:spcAft>
                <a:spcPts val="0"/>
              </a:spcAft>
              <a:buSzPts val="1400"/>
              <a:buFont typeface="Roboto"/>
              <a:buAutoNum type="arabicPeriod"/>
            </a:pPr>
            <a:r>
              <a:rPr lang="en">
                <a:latin typeface="Roboto"/>
                <a:ea typeface="Roboto"/>
                <a:cs typeface="Roboto"/>
                <a:sym typeface="Roboto"/>
              </a:rPr>
              <a:t>Very little control in the tree structure and how the results are generated</a:t>
            </a:r>
            <a:endParaRPr>
              <a:latin typeface="Roboto"/>
              <a:ea typeface="Roboto"/>
              <a:cs typeface="Roboto"/>
              <a:sym typeface="Roboto"/>
            </a:endParaRPr>
          </a:p>
          <a:p>
            <a:pPr indent="-317500" lvl="0" marL="457200" rtl="0" algn="l">
              <a:spcBef>
                <a:spcPts val="0"/>
              </a:spcBef>
              <a:spcAft>
                <a:spcPts val="0"/>
              </a:spcAft>
              <a:buSzPts val="1400"/>
              <a:buFont typeface="Roboto"/>
              <a:buAutoNum type="arabicPeriod"/>
            </a:pPr>
            <a:r>
              <a:rPr lang="en">
                <a:latin typeface="Roboto"/>
                <a:ea typeface="Roboto"/>
                <a:cs typeface="Roboto"/>
                <a:sym typeface="Roboto"/>
              </a:rPr>
              <a:t>Hyperparameters complexity</a:t>
            </a:r>
            <a:endParaRPr>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3"/>
          <p:cNvSpPr txBox="1"/>
          <p:nvPr>
            <p:ph type="title"/>
          </p:nvPr>
        </p:nvSpPr>
        <p:spPr>
          <a:xfrm>
            <a:off x="311700" y="13927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RF model</a:t>
            </a:r>
            <a:endParaRPr/>
          </a:p>
        </p:txBody>
      </p:sp>
      <p:sp>
        <p:nvSpPr>
          <p:cNvPr id="219" name="Google Shape;219;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20" name="Google Shape;220;p23"/>
          <p:cNvSpPr txBox="1"/>
          <p:nvPr/>
        </p:nvSpPr>
        <p:spPr>
          <a:xfrm>
            <a:off x="311700" y="898625"/>
            <a:ext cx="4264500" cy="41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Roboto"/>
                <a:ea typeface="Roboto"/>
                <a:cs typeface="Roboto"/>
                <a:sym typeface="Roboto"/>
              </a:rPr>
              <a:t>Data Processing:</a:t>
            </a:r>
            <a:endParaRPr b="1" sz="1500">
              <a:solidFill>
                <a:schemeClr val="dk1"/>
              </a:solidFill>
              <a:latin typeface="Roboto"/>
              <a:ea typeface="Roboto"/>
              <a:cs typeface="Roboto"/>
              <a:sym typeface="Roboto"/>
            </a:endParaRPr>
          </a:p>
          <a:p>
            <a:pPr indent="-311150" lvl="0" marL="457200" rtl="0" algn="l">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Ordinary encoding on categorical data</a:t>
            </a:r>
            <a:endParaRPr sz="1300">
              <a:solidFill>
                <a:schemeClr val="dk1"/>
              </a:solidFill>
              <a:latin typeface="Roboto"/>
              <a:ea typeface="Roboto"/>
              <a:cs typeface="Roboto"/>
              <a:sym typeface="Roboto"/>
            </a:endParaRPr>
          </a:p>
          <a:p>
            <a:pPr indent="-311150" lvl="0" marL="457200" rtl="0" algn="l">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Lagging variables</a:t>
            </a:r>
            <a:r>
              <a:rPr lang="en" sz="1300">
                <a:solidFill>
                  <a:schemeClr val="dk1"/>
                </a:solidFill>
                <a:latin typeface="Roboto"/>
                <a:ea typeface="Roboto"/>
                <a:cs typeface="Roboto"/>
                <a:sym typeface="Roboto"/>
              </a:rPr>
              <a:t> that cannot be retrieved in advance by three weeks</a:t>
            </a:r>
            <a:endParaRPr sz="1300">
              <a:solidFill>
                <a:schemeClr val="dk1"/>
              </a:solidFill>
              <a:latin typeface="Roboto"/>
              <a:ea typeface="Roboto"/>
              <a:cs typeface="Roboto"/>
              <a:sym typeface="Roboto"/>
            </a:endParaRPr>
          </a:p>
          <a:p>
            <a:pPr indent="0" lvl="0" marL="0" rtl="0" algn="l">
              <a:spcBef>
                <a:spcPts val="0"/>
              </a:spcBef>
              <a:spcAft>
                <a:spcPts val="0"/>
              </a:spcAft>
              <a:buNone/>
            </a:pPr>
            <a:r>
              <a:t/>
            </a:r>
            <a:endParaRPr sz="1300">
              <a:solidFill>
                <a:schemeClr val="dk1"/>
              </a:solidFill>
              <a:latin typeface="Roboto"/>
              <a:ea typeface="Roboto"/>
              <a:cs typeface="Roboto"/>
              <a:sym typeface="Roboto"/>
            </a:endParaRPr>
          </a:p>
          <a:p>
            <a:pPr indent="0" lvl="0" marL="0" rtl="0" algn="l">
              <a:spcBef>
                <a:spcPts val="0"/>
              </a:spcBef>
              <a:spcAft>
                <a:spcPts val="0"/>
              </a:spcAft>
              <a:buNone/>
            </a:pPr>
            <a:r>
              <a:rPr b="1" lang="en" sz="1500">
                <a:solidFill>
                  <a:schemeClr val="dk1"/>
                </a:solidFill>
                <a:latin typeface="Roboto"/>
                <a:ea typeface="Roboto"/>
                <a:cs typeface="Roboto"/>
                <a:sym typeface="Roboto"/>
              </a:rPr>
              <a:t>Parameters:</a:t>
            </a:r>
            <a:endParaRPr b="1" sz="1500">
              <a:solidFill>
                <a:schemeClr val="dk1"/>
              </a:solidFill>
              <a:latin typeface="Roboto"/>
              <a:ea typeface="Roboto"/>
              <a:cs typeface="Roboto"/>
              <a:sym typeface="Roboto"/>
            </a:endParaRPr>
          </a:p>
          <a:p>
            <a:pPr indent="-323850" lvl="0" marL="457200" rtl="0" algn="l">
              <a:spcBef>
                <a:spcPts val="0"/>
              </a:spcBef>
              <a:spcAft>
                <a:spcPts val="0"/>
              </a:spcAft>
              <a:buClr>
                <a:schemeClr val="dk1"/>
              </a:buClr>
              <a:buSzPts val="1500"/>
              <a:buFont typeface="Roboto"/>
              <a:buChar char="●"/>
            </a:pPr>
            <a:r>
              <a:rPr lang="en" sz="1300">
                <a:solidFill>
                  <a:schemeClr val="dk1"/>
                </a:solidFill>
                <a:latin typeface="Roboto"/>
                <a:ea typeface="Roboto"/>
                <a:cs typeface="Roboto"/>
                <a:sym typeface="Roboto"/>
              </a:rPr>
              <a:t>max_depth = 50</a:t>
            </a:r>
            <a:endParaRPr sz="1300">
              <a:solidFill>
                <a:schemeClr val="dk1"/>
              </a:solidFill>
              <a:latin typeface="Roboto"/>
              <a:ea typeface="Roboto"/>
              <a:cs typeface="Roboto"/>
              <a:sym typeface="Roboto"/>
            </a:endParaRPr>
          </a:p>
          <a:p>
            <a:pPr indent="-311150" lvl="1" marL="914400" rtl="0" algn="l">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Maximum depth of the tree</a:t>
            </a:r>
            <a:endParaRPr sz="1300">
              <a:solidFill>
                <a:schemeClr val="dk1"/>
              </a:solidFill>
              <a:latin typeface="Roboto"/>
              <a:ea typeface="Roboto"/>
              <a:cs typeface="Roboto"/>
              <a:sym typeface="Roboto"/>
            </a:endParaRPr>
          </a:p>
          <a:p>
            <a:pPr indent="-323850" lvl="0" marL="457200" rtl="0" algn="l">
              <a:spcBef>
                <a:spcPts val="0"/>
              </a:spcBef>
              <a:spcAft>
                <a:spcPts val="0"/>
              </a:spcAft>
              <a:buClr>
                <a:schemeClr val="dk1"/>
              </a:buClr>
              <a:buSzPts val="1500"/>
              <a:buFont typeface="Roboto"/>
              <a:buChar char="●"/>
            </a:pPr>
            <a:r>
              <a:rPr lang="en" sz="1300">
                <a:solidFill>
                  <a:schemeClr val="dk1"/>
                </a:solidFill>
                <a:latin typeface="Roboto"/>
                <a:ea typeface="Roboto"/>
                <a:cs typeface="Roboto"/>
                <a:sym typeface="Roboto"/>
              </a:rPr>
              <a:t>max_features = 7</a:t>
            </a:r>
            <a:endParaRPr sz="1300">
              <a:solidFill>
                <a:schemeClr val="dk1"/>
              </a:solidFill>
              <a:latin typeface="Roboto"/>
              <a:ea typeface="Roboto"/>
              <a:cs typeface="Roboto"/>
              <a:sym typeface="Roboto"/>
            </a:endParaRPr>
          </a:p>
          <a:p>
            <a:pPr indent="-311150" lvl="1" marL="914400" rtl="0" algn="l">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The maximum number of features when looking for the best split</a:t>
            </a:r>
            <a:endParaRPr sz="1300">
              <a:solidFill>
                <a:schemeClr val="dk1"/>
              </a:solidFill>
              <a:latin typeface="Roboto"/>
              <a:ea typeface="Roboto"/>
              <a:cs typeface="Roboto"/>
              <a:sym typeface="Roboto"/>
            </a:endParaRPr>
          </a:p>
          <a:p>
            <a:pPr indent="-323850" lvl="0" marL="457200" rtl="0" algn="l">
              <a:spcBef>
                <a:spcPts val="0"/>
              </a:spcBef>
              <a:spcAft>
                <a:spcPts val="0"/>
              </a:spcAft>
              <a:buClr>
                <a:schemeClr val="dk1"/>
              </a:buClr>
              <a:buSzPts val="1500"/>
              <a:buFont typeface="Roboto"/>
              <a:buChar char="●"/>
            </a:pPr>
            <a:r>
              <a:rPr lang="en" sz="1300">
                <a:solidFill>
                  <a:schemeClr val="dk1"/>
                </a:solidFill>
                <a:latin typeface="Roboto"/>
                <a:ea typeface="Roboto"/>
                <a:cs typeface="Roboto"/>
                <a:sym typeface="Roboto"/>
              </a:rPr>
              <a:t>min_samples_leaf =3</a:t>
            </a:r>
            <a:endParaRPr sz="1300">
              <a:solidFill>
                <a:schemeClr val="dk1"/>
              </a:solidFill>
              <a:latin typeface="Roboto"/>
              <a:ea typeface="Roboto"/>
              <a:cs typeface="Roboto"/>
              <a:sym typeface="Roboto"/>
            </a:endParaRPr>
          </a:p>
          <a:p>
            <a:pPr indent="-311150" lvl="1" marL="914400" rtl="0" algn="l">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The minimum number of samples to be a leaf node</a:t>
            </a:r>
            <a:endParaRPr sz="1300">
              <a:solidFill>
                <a:schemeClr val="dk1"/>
              </a:solidFill>
              <a:latin typeface="Roboto"/>
              <a:ea typeface="Roboto"/>
              <a:cs typeface="Roboto"/>
              <a:sym typeface="Roboto"/>
            </a:endParaRPr>
          </a:p>
          <a:p>
            <a:pPr indent="-323850" lvl="0" marL="457200" rtl="0" algn="l">
              <a:spcBef>
                <a:spcPts val="0"/>
              </a:spcBef>
              <a:spcAft>
                <a:spcPts val="0"/>
              </a:spcAft>
              <a:buClr>
                <a:schemeClr val="dk1"/>
              </a:buClr>
              <a:buSzPts val="1500"/>
              <a:buFont typeface="Roboto"/>
              <a:buChar char="●"/>
            </a:pPr>
            <a:r>
              <a:rPr lang="en" sz="1300">
                <a:solidFill>
                  <a:schemeClr val="dk1"/>
                </a:solidFill>
                <a:latin typeface="Roboto"/>
                <a:ea typeface="Roboto"/>
                <a:cs typeface="Roboto"/>
                <a:sym typeface="Roboto"/>
              </a:rPr>
              <a:t>min_samples _split = 15</a:t>
            </a:r>
            <a:endParaRPr sz="1300">
              <a:solidFill>
                <a:schemeClr val="dk1"/>
              </a:solidFill>
              <a:latin typeface="Roboto"/>
              <a:ea typeface="Roboto"/>
              <a:cs typeface="Roboto"/>
              <a:sym typeface="Roboto"/>
            </a:endParaRPr>
          </a:p>
          <a:p>
            <a:pPr indent="-311150" lvl="1" marL="914400" rtl="0" algn="l">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The minimum number of samples to split a node</a:t>
            </a:r>
            <a:endParaRPr sz="1300">
              <a:solidFill>
                <a:schemeClr val="dk1"/>
              </a:solidFill>
              <a:latin typeface="Roboto"/>
              <a:ea typeface="Roboto"/>
              <a:cs typeface="Roboto"/>
              <a:sym typeface="Roboto"/>
            </a:endParaRPr>
          </a:p>
          <a:p>
            <a:pPr indent="-323850" lvl="0" marL="457200" rtl="0" algn="l">
              <a:spcBef>
                <a:spcPts val="0"/>
              </a:spcBef>
              <a:spcAft>
                <a:spcPts val="0"/>
              </a:spcAft>
              <a:buClr>
                <a:schemeClr val="dk1"/>
              </a:buClr>
              <a:buSzPts val="1500"/>
              <a:buFont typeface="Roboto"/>
              <a:buChar char="●"/>
            </a:pPr>
            <a:r>
              <a:rPr lang="en" sz="1300">
                <a:solidFill>
                  <a:schemeClr val="dk1"/>
                </a:solidFill>
                <a:latin typeface="Roboto"/>
                <a:ea typeface="Roboto"/>
                <a:cs typeface="Roboto"/>
                <a:sym typeface="Roboto"/>
              </a:rPr>
              <a:t>n_estimators = 1000</a:t>
            </a:r>
            <a:endParaRPr sz="1300">
              <a:solidFill>
                <a:schemeClr val="dk1"/>
              </a:solidFill>
              <a:latin typeface="Roboto"/>
              <a:ea typeface="Roboto"/>
              <a:cs typeface="Roboto"/>
              <a:sym typeface="Roboto"/>
            </a:endParaRPr>
          </a:p>
          <a:p>
            <a:pPr indent="-311150" lvl="1" marL="914400" rtl="0" algn="l">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Number of trees</a:t>
            </a:r>
            <a:endParaRPr sz="1300">
              <a:solidFill>
                <a:schemeClr val="dk1"/>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pic>
        <p:nvPicPr>
          <p:cNvPr id="221" name="Google Shape;221;p23"/>
          <p:cNvPicPr preferRelativeResize="0"/>
          <p:nvPr/>
        </p:nvPicPr>
        <p:blipFill>
          <a:blip r:embed="rId3">
            <a:alphaModFix/>
          </a:blip>
          <a:stretch>
            <a:fillRect/>
          </a:stretch>
        </p:blipFill>
        <p:spPr>
          <a:xfrm>
            <a:off x="4572000" y="1447450"/>
            <a:ext cx="4267275" cy="240034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4"/>
          <p:cNvSpPr txBox="1"/>
          <p:nvPr>
            <p:ph type="title"/>
          </p:nvPr>
        </p:nvSpPr>
        <p:spPr>
          <a:xfrm>
            <a:off x="311700" y="13927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 Variables</a:t>
            </a:r>
            <a:endParaRPr/>
          </a:p>
        </p:txBody>
      </p:sp>
      <p:sp>
        <p:nvSpPr>
          <p:cNvPr id="227" name="Google Shape;227;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28" name="Google Shape;228;p24"/>
          <p:cNvSpPr txBox="1"/>
          <p:nvPr/>
        </p:nvSpPr>
        <p:spPr>
          <a:xfrm>
            <a:off x="277025" y="848900"/>
            <a:ext cx="4410900" cy="41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oboto"/>
                <a:ea typeface="Roboto"/>
                <a:cs typeface="Roboto"/>
                <a:sym typeface="Roboto"/>
              </a:rPr>
              <a:t>All Variables Investigated</a:t>
            </a:r>
            <a:r>
              <a:rPr b="1" lang="en" sz="1600">
                <a:latin typeface="Roboto"/>
                <a:ea typeface="Roboto"/>
                <a:cs typeface="Roboto"/>
                <a:sym typeface="Roboto"/>
              </a:rPr>
              <a:t>: </a:t>
            </a:r>
            <a:endParaRPr b="1" sz="1600">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Sponsor Data:</a:t>
            </a:r>
            <a:endParaRPr>
              <a:latin typeface="Roboto"/>
              <a:ea typeface="Roboto"/>
              <a:cs typeface="Roboto"/>
              <a:sym typeface="Roboto"/>
            </a:endParaRPr>
          </a:p>
          <a:p>
            <a:pPr indent="-311150" lvl="0" marL="914400" rtl="0" algn="l">
              <a:spcBef>
                <a:spcPts val="0"/>
              </a:spcBef>
              <a:spcAft>
                <a:spcPts val="0"/>
              </a:spcAft>
              <a:buSzPts val="1300"/>
              <a:buFont typeface="Roboto"/>
              <a:buChar char="●"/>
            </a:pPr>
            <a:r>
              <a:rPr lang="en" sz="1300">
                <a:latin typeface="Roboto"/>
                <a:ea typeface="Roboto"/>
                <a:cs typeface="Roboto"/>
                <a:sym typeface="Roboto"/>
              </a:rPr>
              <a:t>Table and slot headcount  </a:t>
            </a:r>
            <a:endParaRPr sz="1300">
              <a:latin typeface="Roboto"/>
              <a:ea typeface="Roboto"/>
              <a:cs typeface="Roboto"/>
              <a:sym typeface="Roboto"/>
            </a:endParaRPr>
          </a:p>
          <a:p>
            <a:pPr indent="-311150" lvl="0" marL="914400" rtl="0" algn="l">
              <a:spcBef>
                <a:spcPts val="0"/>
              </a:spcBef>
              <a:spcAft>
                <a:spcPts val="0"/>
              </a:spcAft>
              <a:buSzPts val="1300"/>
              <a:buFont typeface="Roboto"/>
              <a:buChar char="●"/>
            </a:pPr>
            <a:r>
              <a:rPr lang="en" sz="1300">
                <a:latin typeface="Roboto"/>
                <a:ea typeface="Roboto"/>
                <a:cs typeface="Roboto"/>
                <a:sym typeface="Roboto"/>
              </a:rPr>
              <a:t>P</a:t>
            </a:r>
            <a:r>
              <a:rPr lang="en" sz="1300">
                <a:latin typeface="Roboto"/>
                <a:ea typeface="Roboto"/>
                <a:cs typeface="Roboto"/>
                <a:sym typeface="Roboto"/>
              </a:rPr>
              <a:t>romotion</a:t>
            </a:r>
            <a:r>
              <a:rPr lang="en" sz="1300">
                <a:latin typeface="Roboto"/>
                <a:ea typeface="Roboto"/>
                <a:cs typeface="Roboto"/>
                <a:sym typeface="Roboto"/>
              </a:rPr>
              <a:t> </a:t>
            </a:r>
            <a:r>
              <a:rPr lang="en" sz="1300">
                <a:latin typeface="Roboto"/>
                <a:ea typeface="Roboto"/>
                <a:cs typeface="Roboto"/>
                <a:sym typeface="Roboto"/>
              </a:rPr>
              <a:t>(incl. Promo, Type, Cost, Revenue)</a:t>
            </a:r>
            <a:endParaRPr sz="1300">
              <a:latin typeface="Roboto"/>
              <a:ea typeface="Roboto"/>
              <a:cs typeface="Roboto"/>
              <a:sym typeface="Roboto"/>
            </a:endParaRPr>
          </a:p>
          <a:p>
            <a:pPr indent="-311150" lvl="0" marL="914400" rtl="0" algn="l">
              <a:spcBef>
                <a:spcPts val="0"/>
              </a:spcBef>
              <a:spcAft>
                <a:spcPts val="0"/>
              </a:spcAft>
              <a:buSzPts val="1300"/>
              <a:buFont typeface="Roboto"/>
              <a:buChar char="●"/>
            </a:pPr>
            <a:r>
              <a:rPr lang="en" sz="1300">
                <a:latin typeface="Roboto"/>
                <a:ea typeface="Roboto"/>
                <a:cs typeface="Roboto"/>
                <a:sym typeface="Roboto"/>
              </a:rPr>
              <a:t>Hourly Coin-In, Games (Number of games played on slot machine)</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Data Gathered by Students:</a:t>
            </a:r>
            <a:endParaRPr sz="1300">
              <a:latin typeface="Roboto"/>
              <a:ea typeface="Roboto"/>
              <a:cs typeface="Roboto"/>
              <a:sym typeface="Roboto"/>
            </a:endParaRPr>
          </a:p>
          <a:p>
            <a:pPr indent="-311150" lvl="0" marL="914400" rtl="0" algn="l">
              <a:spcBef>
                <a:spcPts val="0"/>
              </a:spcBef>
              <a:spcAft>
                <a:spcPts val="0"/>
              </a:spcAft>
              <a:buSzPts val="1300"/>
              <a:buFont typeface="Roboto"/>
              <a:buChar char="●"/>
            </a:pPr>
            <a:r>
              <a:rPr lang="en" sz="1300">
                <a:latin typeface="Roboto"/>
                <a:ea typeface="Roboto"/>
                <a:cs typeface="Roboto"/>
                <a:sym typeface="Roboto"/>
              </a:rPr>
              <a:t>Monthly gas price</a:t>
            </a:r>
            <a:endParaRPr b="1" sz="1300">
              <a:latin typeface="Roboto"/>
              <a:ea typeface="Roboto"/>
              <a:cs typeface="Roboto"/>
              <a:sym typeface="Roboto"/>
            </a:endParaRPr>
          </a:p>
          <a:p>
            <a:pPr indent="-311150" lvl="0" marL="914400" rtl="0" algn="l">
              <a:spcBef>
                <a:spcPts val="0"/>
              </a:spcBef>
              <a:spcAft>
                <a:spcPts val="0"/>
              </a:spcAft>
              <a:buSzPts val="1300"/>
              <a:buFont typeface="Roboto"/>
              <a:buChar char="●"/>
            </a:pPr>
            <a:r>
              <a:rPr lang="en" sz="1300">
                <a:latin typeface="Roboto"/>
                <a:ea typeface="Roboto"/>
                <a:cs typeface="Roboto"/>
                <a:sym typeface="Roboto"/>
              </a:rPr>
              <a:t>Detroit home and away sports games</a:t>
            </a:r>
            <a:endParaRPr sz="1300">
              <a:latin typeface="Roboto"/>
              <a:ea typeface="Roboto"/>
              <a:cs typeface="Roboto"/>
              <a:sym typeface="Roboto"/>
            </a:endParaRPr>
          </a:p>
          <a:p>
            <a:pPr indent="-311150" lvl="0" marL="914400" rtl="0" algn="l">
              <a:spcBef>
                <a:spcPts val="0"/>
              </a:spcBef>
              <a:spcAft>
                <a:spcPts val="0"/>
              </a:spcAft>
              <a:buSzPts val="1300"/>
              <a:buFont typeface="Roboto"/>
              <a:buChar char="●"/>
            </a:pPr>
            <a:r>
              <a:rPr lang="en" sz="1300">
                <a:latin typeface="Roboto"/>
                <a:ea typeface="Roboto"/>
                <a:cs typeface="Roboto"/>
                <a:sym typeface="Roboto"/>
              </a:rPr>
              <a:t>US holidays</a:t>
            </a:r>
            <a:endParaRPr sz="1300">
              <a:latin typeface="Roboto"/>
              <a:ea typeface="Roboto"/>
              <a:cs typeface="Roboto"/>
              <a:sym typeface="Roboto"/>
            </a:endParaRPr>
          </a:p>
          <a:p>
            <a:pPr indent="-311150" lvl="0" marL="914400" rtl="0" algn="l">
              <a:spcBef>
                <a:spcPts val="0"/>
              </a:spcBef>
              <a:spcAft>
                <a:spcPts val="0"/>
              </a:spcAft>
              <a:buSzPts val="1300"/>
              <a:buFont typeface="Roboto"/>
              <a:buChar char="●"/>
            </a:pPr>
            <a:r>
              <a:rPr lang="en" sz="1300" u="sng">
                <a:solidFill>
                  <a:schemeClr val="hlink"/>
                </a:solidFill>
                <a:latin typeface="Roboto"/>
                <a:ea typeface="Roboto"/>
                <a:cs typeface="Roboto"/>
                <a:sym typeface="Roboto"/>
                <a:hlinkClick action="ppaction://hlinksldjump" r:id="rId3"/>
              </a:rPr>
              <a:t>UM C</a:t>
            </a:r>
            <a:r>
              <a:rPr lang="en" sz="1300" u="sng">
                <a:solidFill>
                  <a:schemeClr val="hlink"/>
                </a:solidFill>
                <a:latin typeface="Roboto"/>
                <a:ea typeface="Roboto"/>
                <a:cs typeface="Roboto"/>
                <a:sym typeface="Roboto"/>
                <a:hlinkClick action="ppaction://hlinksldjump" r:id="rId4"/>
              </a:rPr>
              <a:t>onsumer Sentiment Index</a:t>
            </a:r>
            <a:endParaRPr sz="1300">
              <a:solidFill>
                <a:srgbClr val="FF0000"/>
              </a:solidFill>
              <a:latin typeface="Roboto"/>
              <a:ea typeface="Roboto"/>
              <a:cs typeface="Roboto"/>
              <a:sym typeface="Roboto"/>
            </a:endParaRPr>
          </a:p>
          <a:p>
            <a:pPr indent="-311150" lvl="0" marL="914400" rtl="0" algn="l">
              <a:spcBef>
                <a:spcPts val="0"/>
              </a:spcBef>
              <a:spcAft>
                <a:spcPts val="0"/>
              </a:spcAft>
              <a:buSzPts val="1300"/>
              <a:buFont typeface="Roboto"/>
              <a:buChar char="●"/>
            </a:pPr>
            <a:r>
              <a:rPr lang="en" sz="1300" u="sng">
                <a:solidFill>
                  <a:schemeClr val="hlink"/>
                </a:solidFill>
                <a:latin typeface="Roboto"/>
                <a:ea typeface="Roboto"/>
                <a:cs typeface="Roboto"/>
                <a:sym typeface="Roboto"/>
                <a:hlinkClick action="ppaction://hlinksldjump" r:id="rId5"/>
              </a:rPr>
              <a:t>Weather</a:t>
            </a:r>
            <a:endParaRPr sz="1300">
              <a:solidFill>
                <a:srgbClr val="FF0000"/>
              </a:solidFill>
              <a:latin typeface="Roboto"/>
              <a:ea typeface="Roboto"/>
              <a:cs typeface="Roboto"/>
              <a:sym typeface="Roboto"/>
            </a:endParaRPr>
          </a:p>
          <a:p>
            <a:pPr indent="-311150" lvl="0" marL="914400" rtl="0" algn="l">
              <a:spcBef>
                <a:spcPts val="0"/>
              </a:spcBef>
              <a:spcAft>
                <a:spcPts val="0"/>
              </a:spcAft>
              <a:buSzPts val="1300"/>
              <a:buFont typeface="Roboto"/>
              <a:buChar char="●"/>
            </a:pPr>
            <a:r>
              <a:rPr lang="en" sz="1300">
                <a:latin typeface="Roboto"/>
                <a:ea typeface="Roboto"/>
                <a:cs typeface="Roboto"/>
                <a:sym typeface="Roboto"/>
              </a:rPr>
              <a:t>Construction / Road condition</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Data Derived by Student:</a:t>
            </a:r>
            <a:endParaRPr sz="1300">
              <a:latin typeface="Roboto"/>
              <a:ea typeface="Roboto"/>
              <a:cs typeface="Roboto"/>
              <a:sym typeface="Roboto"/>
            </a:endParaRPr>
          </a:p>
          <a:p>
            <a:pPr indent="-311150" lvl="0" marL="914400" rtl="0" algn="l">
              <a:spcBef>
                <a:spcPts val="0"/>
              </a:spcBef>
              <a:spcAft>
                <a:spcPts val="0"/>
              </a:spcAft>
              <a:buSzPts val="1300"/>
              <a:buFont typeface="Roboto"/>
              <a:buChar char="●"/>
            </a:pPr>
            <a:r>
              <a:rPr lang="en" sz="1300">
                <a:latin typeface="Roboto"/>
                <a:ea typeface="Roboto"/>
                <a:cs typeface="Roboto"/>
                <a:sym typeface="Roboto"/>
              </a:rPr>
              <a:t>Moving average of headcounts</a:t>
            </a:r>
            <a:endParaRPr sz="1300">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a:p>
            <a:pPr indent="0" lvl="0" marL="0" rtl="0" algn="l">
              <a:spcBef>
                <a:spcPts val="0"/>
              </a:spcBef>
              <a:spcAft>
                <a:spcPts val="0"/>
              </a:spcAft>
              <a:buNone/>
            </a:pPr>
            <a:r>
              <a:rPr b="1" lang="en" sz="1600">
                <a:latin typeface="Roboto"/>
                <a:ea typeface="Roboto"/>
                <a:cs typeface="Roboto"/>
                <a:sym typeface="Roboto"/>
              </a:rPr>
              <a:t>Data Types:</a:t>
            </a:r>
            <a:endParaRPr b="1" sz="16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Numerical and Categorical</a:t>
            </a:r>
            <a:endParaRPr sz="1300">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p:txBody>
      </p:sp>
      <p:pic>
        <p:nvPicPr>
          <p:cNvPr id="229" name="Google Shape;229;p24"/>
          <p:cNvPicPr preferRelativeResize="0"/>
          <p:nvPr/>
        </p:nvPicPr>
        <p:blipFill>
          <a:blip r:embed="rId6">
            <a:alphaModFix/>
          </a:blip>
          <a:stretch>
            <a:fillRect/>
          </a:stretch>
        </p:blipFill>
        <p:spPr>
          <a:xfrm>
            <a:off x="5061675" y="1038138"/>
            <a:ext cx="3067175" cy="3067175"/>
          </a:xfrm>
          <a:prstGeom prst="rect">
            <a:avLst/>
          </a:prstGeom>
          <a:noFill/>
          <a:ln>
            <a:noFill/>
          </a:ln>
        </p:spPr>
      </p:pic>
      <p:pic>
        <p:nvPicPr>
          <p:cNvPr id="230" name="Google Shape;230;p24"/>
          <p:cNvPicPr preferRelativeResize="0"/>
          <p:nvPr/>
        </p:nvPicPr>
        <p:blipFill>
          <a:blip r:embed="rId7">
            <a:alphaModFix/>
          </a:blip>
          <a:stretch>
            <a:fillRect/>
          </a:stretch>
        </p:blipFill>
        <p:spPr>
          <a:xfrm>
            <a:off x="4961372" y="4380494"/>
            <a:ext cx="2769778" cy="393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5"/>
          <p:cNvSpPr txBox="1"/>
          <p:nvPr>
            <p:ph type="title"/>
          </p:nvPr>
        </p:nvSpPr>
        <p:spPr>
          <a:xfrm>
            <a:off x="311700" y="13927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 Variables</a:t>
            </a:r>
            <a:endParaRPr/>
          </a:p>
        </p:txBody>
      </p:sp>
      <p:sp>
        <p:nvSpPr>
          <p:cNvPr id="236" name="Google Shape;236;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37" name="Google Shape;237;p25"/>
          <p:cNvSpPr txBox="1"/>
          <p:nvPr/>
        </p:nvSpPr>
        <p:spPr>
          <a:xfrm>
            <a:off x="277025" y="848900"/>
            <a:ext cx="4410900" cy="41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oboto"/>
                <a:ea typeface="Roboto"/>
                <a:cs typeface="Roboto"/>
                <a:sym typeface="Roboto"/>
              </a:rPr>
              <a:t>Variables Used: </a:t>
            </a:r>
            <a:endParaRPr b="1" sz="1600">
              <a:latin typeface="Roboto"/>
              <a:ea typeface="Roboto"/>
              <a:cs typeface="Roboto"/>
              <a:sym typeface="Roboto"/>
            </a:endParaRPr>
          </a:p>
          <a:p>
            <a:pPr indent="-317500" lvl="0" marL="457200" rtl="0" algn="l">
              <a:spcBef>
                <a:spcPts val="0"/>
              </a:spcBef>
              <a:spcAft>
                <a:spcPts val="0"/>
              </a:spcAft>
              <a:buClr>
                <a:srgbClr val="9E9E9E"/>
              </a:buClr>
              <a:buSzPts val="1400"/>
              <a:buFont typeface="Roboto"/>
              <a:buChar char="-"/>
            </a:pPr>
            <a:r>
              <a:rPr lang="en">
                <a:solidFill>
                  <a:srgbClr val="9E9E9E"/>
                </a:solidFill>
                <a:latin typeface="Roboto"/>
                <a:ea typeface="Roboto"/>
                <a:cs typeface="Roboto"/>
                <a:sym typeface="Roboto"/>
              </a:rPr>
              <a:t>Sponsor Data:</a:t>
            </a:r>
            <a:endParaRPr>
              <a:solidFill>
                <a:srgbClr val="9E9E9E"/>
              </a:solidFill>
              <a:latin typeface="Roboto"/>
              <a:ea typeface="Roboto"/>
              <a:cs typeface="Roboto"/>
              <a:sym typeface="Roboto"/>
            </a:endParaRPr>
          </a:p>
          <a:p>
            <a:pPr indent="-311150" lvl="0" marL="914400" rtl="0" algn="l">
              <a:spcBef>
                <a:spcPts val="0"/>
              </a:spcBef>
              <a:spcAft>
                <a:spcPts val="0"/>
              </a:spcAft>
              <a:buSzPts val="1300"/>
              <a:buFont typeface="Roboto"/>
              <a:buChar char="●"/>
            </a:pPr>
            <a:r>
              <a:rPr b="1" lang="en" sz="1300">
                <a:latin typeface="Roboto"/>
                <a:ea typeface="Roboto"/>
                <a:cs typeface="Roboto"/>
                <a:sym typeface="Roboto"/>
              </a:rPr>
              <a:t>Table and slot headcount</a:t>
            </a:r>
            <a:endParaRPr b="1" sz="1300">
              <a:latin typeface="Roboto"/>
              <a:ea typeface="Roboto"/>
              <a:cs typeface="Roboto"/>
              <a:sym typeface="Roboto"/>
            </a:endParaRPr>
          </a:p>
          <a:p>
            <a:pPr indent="-311150" lvl="0" marL="914400" rtl="0" algn="l">
              <a:spcBef>
                <a:spcPts val="0"/>
              </a:spcBef>
              <a:spcAft>
                <a:spcPts val="0"/>
              </a:spcAft>
              <a:buClr>
                <a:schemeClr val="dk1"/>
              </a:buClr>
              <a:buSzPts val="1300"/>
              <a:buFont typeface="Roboto"/>
              <a:buChar char="●"/>
            </a:pPr>
            <a:r>
              <a:rPr b="1" lang="en" sz="1300">
                <a:latin typeface="Roboto"/>
                <a:ea typeface="Roboto"/>
                <a:cs typeface="Roboto"/>
                <a:sym typeface="Roboto"/>
              </a:rPr>
              <a:t>Promotion (Promo, Type, Cost, Revenue)</a:t>
            </a:r>
            <a:endParaRPr b="1" sz="1300">
              <a:solidFill>
                <a:schemeClr val="dk1"/>
              </a:solidFill>
              <a:latin typeface="Roboto"/>
              <a:ea typeface="Roboto"/>
              <a:cs typeface="Roboto"/>
              <a:sym typeface="Roboto"/>
            </a:endParaRPr>
          </a:p>
          <a:p>
            <a:pPr indent="-311150" lvl="0" marL="914400" rtl="0" algn="l">
              <a:spcBef>
                <a:spcPts val="0"/>
              </a:spcBef>
              <a:spcAft>
                <a:spcPts val="0"/>
              </a:spcAft>
              <a:buClr>
                <a:schemeClr val="dk1"/>
              </a:buClr>
              <a:buSzPts val="1300"/>
              <a:buFont typeface="Roboto"/>
              <a:buChar char="●"/>
            </a:pPr>
            <a:r>
              <a:rPr lang="en" sz="1300">
                <a:solidFill>
                  <a:srgbClr val="999999"/>
                </a:solidFill>
                <a:latin typeface="Roboto"/>
                <a:ea typeface="Roboto"/>
                <a:cs typeface="Roboto"/>
                <a:sym typeface="Roboto"/>
              </a:rPr>
              <a:t>Hourly Coin-In, Games (Number of games played on slot machine)</a:t>
            </a:r>
            <a:endParaRPr b="1" sz="1300">
              <a:solidFill>
                <a:schemeClr val="dk1"/>
              </a:solidFill>
              <a:latin typeface="Roboto"/>
              <a:ea typeface="Roboto"/>
              <a:cs typeface="Roboto"/>
              <a:sym typeface="Roboto"/>
            </a:endParaRPr>
          </a:p>
          <a:p>
            <a:pPr indent="-311150" lvl="0" marL="457200" rtl="0" algn="l">
              <a:spcBef>
                <a:spcPts val="0"/>
              </a:spcBef>
              <a:spcAft>
                <a:spcPts val="0"/>
              </a:spcAft>
              <a:buClr>
                <a:srgbClr val="9E9E9E"/>
              </a:buClr>
              <a:buSzPts val="1300"/>
              <a:buFont typeface="Roboto"/>
              <a:buChar char="-"/>
            </a:pPr>
            <a:r>
              <a:rPr lang="en" sz="1300">
                <a:solidFill>
                  <a:srgbClr val="9E9E9E"/>
                </a:solidFill>
                <a:latin typeface="Roboto"/>
                <a:ea typeface="Roboto"/>
                <a:cs typeface="Roboto"/>
                <a:sym typeface="Roboto"/>
              </a:rPr>
              <a:t>Data Gathered by Student:</a:t>
            </a:r>
            <a:endParaRPr sz="1300">
              <a:solidFill>
                <a:srgbClr val="9E9E9E"/>
              </a:solidFill>
              <a:latin typeface="Roboto"/>
              <a:ea typeface="Roboto"/>
              <a:cs typeface="Roboto"/>
              <a:sym typeface="Roboto"/>
            </a:endParaRPr>
          </a:p>
          <a:p>
            <a:pPr indent="-311150" lvl="0" marL="914400" rtl="0" algn="l">
              <a:spcBef>
                <a:spcPts val="0"/>
              </a:spcBef>
              <a:spcAft>
                <a:spcPts val="0"/>
              </a:spcAft>
              <a:buSzPts val="1300"/>
              <a:buFont typeface="Roboto"/>
              <a:buChar char="●"/>
            </a:pPr>
            <a:r>
              <a:rPr b="1" lang="en" sz="1300">
                <a:latin typeface="Roboto"/>
                <a:ea typeface="Roboto"/>
                <a:cs typeface="Roboto"/>
                <a:sym typeface="Roboto"/>
              </a:rPr>
              <a:t>Monthly gas price</a:t>
            </a:r>
            <a:endParaRPr b="1" sz="1300">
              <a:latin typeface="Roboto"/>
              <a:ea typeface="Roboto"/>
              <a:cs typeface="Roboto"/>
              <a:sym typeface="Roboto"/>
            </a:endParaRPr>
          </a:p>
          <a:p>
            <a:pPr indent="-311150" lvl="0" marL="914400" rtl="0" algn="l">
              <a:spcBef>
                <a:spcPts val="0"/>
              </a:spcBef>
              <a:spcAft>
                <a:spcPts val="0"/>
              </a:spcAft>
              <a:buSzPts val="1300"/>
              <a:buFont typeface="Roboto"/>
              <a:buChar char="●"/>
            </a:pPr>
            <a:r>
              <a:rPr b="1" lang="en" sz="1300">
                <a:latin typeface="Roboto"/>
                <a:ea typeface="Roboto"/>
                <a:cs typeface="Roboto"/>
                <a:sym typeface="Roboto"/>
              </a:rPr>
              <a:t>Detroit home and away sports games</a:t>
            </a:r>
            <a:endParaRPr b="1" sz="1300">
              <a:latin typeface="Roboto"/>
              <a:ea typeface="Roboto"/>
              <a:cs typeface="Roboto"/>
              <a:sym typeface="Roboto"/>
            </a:endParaRPr>
          </a:p>
          <a:p>
            <a:pPr indent="-311150" lvl="0" marL="914400" rtl="0" algn="l">
              <a:spcBef>
                <a:spcPts val="0"/>
              </a:spcBef>
              <a:spcAft>
                <a:spcPts val="0"/>
              </a:spcAft>
              <a:buSzPts val="1300"/>
              <a:buFont typeface="Roboto"/>
              <a:buChar char="●"/>
            </a:pPr>
            <a:r>
              <a:rPr b="1" lang="en" sz="1300">
                <a:latin typeface="Roboto"/>
                <a:ea typeface="Roboto"/>
                <a:cs typeface="Roboto"/>
                <a:sym typeface="Roboto"/>
              </a:rPr>
              <a:t>US holidays</a:t>
            </a:r>
            <a:endParaRPr b="1" sz="1300">
              <a:latin typeface="Roboto"/>
              <a:ea typeface="Roboto"/>
              <a:cs typeface="Roboto"/>
              <a:sym typeface="Roboto"/>
            </a:endParaRPr>
          </a:p>
          <a:p>
            <a:pPr indent="-311150" lvl="0" marL="914400" rtl="0" algn="l">
              <a:spcBef>
                <a:spcPts val="0"/>
              </a:spcBef>
              <a:spcAft>
                <a:spcPts val="0"/>
              </a:spcAft>
              <a:buSzPts val="1300"/>
              <a:buFont typeface="Roboto"/>
              <a:buChar char="●"/>
            </a:pPr>
            <a:r>
              <a:rPr b="1" lang="en" sz="1300">
                <a:latin typeface="Roboto"/>
                <a:ea typeface="Roboto"/>
                <a:cs typeface="Roboto"/>
                <a:sym typeface="Roboto"/>
              </a:rPr>
              <a:t>UM Consumer Sentiment Index</a:t>
            </a:r>
            <a:endParaRPr b="1" sz="1300">
              <a:latin typeface="Roboto"/>
              <a:ea typeface="Roboto"/>
              <a:cs typeface="Roboto"/>
              <a:sym typeface="Roboto"/>
            </a:endParaRPr>
          </a:p>
          <a:p>
            <a:pPr indent="-311150" lvl="0" marL="914400" rtl="0" algn="l">
              <a:spcBef>
                <a:spcPts val="0"/>
              </a:spcBef>
              <a:spcAft>
                <a:spcPts val="0"/>
              </a:spcAft>
              <a:buClr>
                <a:srgbClr val="999999"/>
              </a:buClr>
              <a:buSzPts val="1300"/>
              <a:buFont typeface="Roboto"/>
              <a:buChar char="●"/>
            </a:pPr>
            <a:r>
              <a:rPr lang="en" sz="1300">
                <a:solidFill>
                  <a:srgbClr val="999999"/>
                </a:solidFill>
                <a:latin typeface="Roboto"/>
                <a:ea typeface="Roboto"/>
                <a:cs typeface="Roboto"/>
                <a:sym typeface="Roboto"/>
              </a:rPr>
              <a:t>Weather</a:t>
            </a:r>
            <a:endParaRPr sz="1300">
              <a:solidFill>
                <a:srgbClr val="999999"/>
              </a:solidFill>
              <a:latin typeface="Roboto"/>
              <a:ea typeface="Roboto"/>
              <a:cs typeface="Roboto"/>
              <a:sym typeface="Roboto"/>
            </a:endParaRPr>
          </a:p>
          <a:p>
            <a:pPr indent="-311150" lvl="0" marL="914400" rtl="0" algn="l">
              <a:spcBef>
                <a:spcPts val="0"/>
              </a:spcBef>
              <a:spcAft>
                <a:spcPts val="0"/>
              </a:spcAft>
              <a:buClr>
                <a:srgbClr val="999999"/>
              </a:buClr>
              <a:buSzPts val="1300"/>
              <a:buFont typeface="Roboto"/>
              <a:buChar char="●"/>
            </a:pPr>
            <a:r>
              <a:rPr lang="en" sz="1300">
                <a:solidFill>
                  <a:srgbClr val="999999"/>
                </a:solidFill>
                <a:latin typeface="Roboto"/>
                <a:ea typeface="Roboto"/>
                <a:cs typeface="Roboto"/>
                <a:sym typeface="Roboto"/>
              </a:rPr>
              <a:t>Construction / Road condition</a:t>
            </a:r>
            <a:endParaRPr sz="1300">
              <a:solidFill>
                <a:srgbClr val="999999"/>
              </a:solidFill>
              <a:latin typeface="Roboto"/>
              <a:ea typeface="Roboto"/>
              <a:cs typeface="Roboto"/>
              <a:sym typeface="Roboto"/>
            </a:endParaRPr>
          </a:p>
          <a:p>
            <a:pPr indent="-311150" lvl="0" marL="457200" rtl="0" algn="l">
              <a:spcBef>
                <a:spcPts val="0"/>
              </a:spcBef>
              <a:spcAft>
                <a:spcPts val="0"/>
              </a:spcAft>
              <a:buClr>
                <a:srgbClr val="9E9E9E"/>
              </a:buClr>
              <a:buSzPts val="1300"/>
              <a:buFont typeface="Roboto"/>
              <a:buChar char="-"/>
            </a:pPr>
            <a:r>
              <a:rPr lang="en" sz="1300">
                <a:solidFill>
                  <a:srgbClr val="9E9E9E"/>
                </a:solidFill>
                <a:latin typeface="Roboto"/>
                <a:ea typeface="Roboto"/>
                <a:cs typeface="Roboto"/>
                <a:sym typeface="Roboto"/>
              </a:rPr>
              <a:t>Data Derived by Student:</a:t>
            </a:r>
            <a:endParaRPr sz="1300">
              <a:solidFill>
                <a:srgbClr val="9E9E9E"/>
              </a:solidFill>
              <a:latin typeface="Roboto"/>
              <a:ea typeface="Roboto"/>
              <a:cs typeface="Roboto"/>
              <a:sym typeface="Roboto"/>
            </a:endParaRPr>
          </a:p>
          <a:p>
            <a:pPr indent="-311150" lvl="0" marL="914400" rtl="0" algn="l">
              <a:spcBef>
                <a:spcPts val="0"/>
              </a:spcBef>
              <a:spcAft>
                <a:spcPts val="0"/>
              </a:spcAft>
              <a:buSzPts val="1300"/>
              <a:buFont typeface="Roboto"/>
              <a:buChar char="●"/>
            </a:pPr>
            <a:r>
              <a:rPr b="1" lang="en" sz="1300">
                <a:latin typeface="Roboto"/>
                <a:ea typeface="Roboto"/>
                <a:cs typeface="Roboto"/>
                <a:sym typeface="Roboto"/>
              </a:rPr>
              <a:t>Moving average of headcount</a:t>
            </a:r>
            <a:endParaRPr b="1" sz="1300">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a:p>
            <a:pPr indent="0" lvl="0" marL="0" rtl="0" algn="l">
              <a:spcBef>
                <a:spcPts val="0"/>
              </a:spcBef>
              <a:spcAft>
                <a:spcPts val="0"/>
              </a:spcAft>
              <a:buNone/>
            </a:pPr>
            <a:r>
              <a:rPr b="1" lang="en" sz="1600">
                <a:latin typeface="Roboto"/>
                <a:ea typeface="Roboto"/>
                <a:cs typeface="Roboto"/>
                <a:sym typeface="Roboto"/>
              </a:rPr>
              <a:t>Data Types:</a:t>
            </a:r>
            <a:endParaRPr b="1" sz="16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Numerical and Categorical</a:t>
            </a:r>
            <a:endParaRPr sz="1300">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p:txBody>
      </p:sp>
      <p:pic>
        <p:nvPicPr>
          <p:cNvPr id="238" name="Google Shape;238;p25"/>
          <p:cNvPicPr preferRelativeResize="0"/>
          <p:nvPr/>
        </p:nvPicPr>
        <p:blipFill>
          <a:blip r:embed="rId3">
            <a:alphaModFix/>
          </a:blip>
          <a:stretch>
            <a:fillRect/>
          </a:stretch>
        </p:blipFill>
        <p:spPr>
          <a:xfrm>
            <a:off x="4812675" y="1038150"/>
            <a:ext cx="3067175" cy="3067175"/>
          </a:xfrm>
          <a:prstGeom prst="rect">
            <a:avLst/>
          </a:prstGeom>
          <a:noFill/>
          <a:ln>
            <a:noFill/>
          </a:ln>
        </p:spPr>
      </p:pic>
      <p:pic>
        <p:nvPicPr>
          <p:cNvPr id="239" name="Google Shape;239;p25"/>
          <p:cNvPicPr preferRelativeResize="0"/>
          <p:nvPr/>
        </p:nvPicPr>
        <p:blipFill>
          <a:blip r:embed="rId4">
            <a:alphaModFix/>
          </a:blip>
          <a:stretch>
            <a:fillRect/>
          </a:stretch>
        </p:blipFill>
        <p:spPr>
          <a:xfrm>
            <a:off x="4961372" y="4380494"/>
            <a:ext cx="2769778" cy="393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6"/>
          <p:cNvSpPr txBox="1"/>
          <p:nvPr>
            <p:ph type="title"/>
          </p:nvPr>
        </p:nvSpPr>
        <p:spPr>
          <a:xfrm>
            <a:off x="311700" y="13927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 Variables</a:t>
            </a:r>
            <a:endParaRPr/>
          </a:p>
        </p:txBody>
      </p:sp>
      <p:sp>
        <p:nvSpPr>
          <p:cNvPr id="245" name="Google Shape;245;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46" name="Google Shape;246;p26"/>
          <p:cNvSpPr txBox="1"/>
          <p:nvPr/>
        </p:nvSpPr>
        <p:spPr>
          <a:xfrm>
            <a:off x="6310700" y="846838"/>
            <a:ext cx="2436000" cy="18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Key Findings:</a:t>
            </a:r>
            <a:endParaRPr b="1">
              <a:solidFill>
                <a:schemeClr val="dk1"/>
              </a:solidFill>
              <a:latin typeface="Roboto"/>
              <a:ea typeface="Roboto"/>
              <a:cs typeface="Roboto"/>
              <a:sym typeface="Roboto"/>
            </a:endParaRPr>
          </a:p>
          <a:p>
            <a:pPr indent="0" lvl="0" marL="0" rtl="0" algn="l">
              <a:spcBef>
                <a:spcPts val="0"/>
              </a:spcBef>
              <a:spcAft>
                <a:spcPts val="0"/>
              </a:spcAft>
              <a:buNone/>
            </a:pPr>
            <a:r>
              <a:rPr lang="en" sz="1300">
                <a:solidFill>
                  <a:schemeClr val="dk1"/>
                </a:solidFill>
                <a:latin typeface="Roboto"/>
                <a:ea typeface="Roboto"/>
                <a:cs typeface="Roboto"/>
                <a:sym typeface="Roboto"/>
              </a:rPr>
              <a:t>The </a:t>
            </a:r>
            <a:r>
              <a:rPr b="1" lang="en" sz="1300">
                <a:solidFill>
                  <a:schemeClr val="dk1"/>
                </a:solidFill>
                <a:latin typeface="Roboto"/>
                <a:ea typeface="Roboto"/>
                <a:cs typeface="Roboto"/>
                <a:sym typeface="Roboto"/>
              </a:rPr>
              <a:t>most important</a:t>
            </a:r>
            <a:r>
              <a:rPr lang="en" sz="1300">
                <a:solidFill>
                  <a:schemeClr val="dk1"/>
                </a:solidFill>
                <a:latin typeface="Roboto"/>
                <a:ea typeface="Roboto"/>
                <a:cs typeface="Roboto"/>
                <a:sym typeface="Roboto"/>
              </a:rPr>
              <a:t> features are the headcount </a:t>
            </a:r>
            <a:r>
              <a:rPr b="1" lang="en" sz="1300">
                <a:solidFill>
                  <a:schemeClr val="dk1"/>
                </a:solidFill>
                <a:latin typeface="Roboto"/>
                <a:ea typeface="Roboto"/>
                <a:cs typeface="Roboto"/>
                <a:sym typeface="Roboto"/>
              </a:rPr>
              <a:t>moving averages</a:t>
            </a:r>
            <a:r>
              <a:rPr lang="en" sz="1300">
                <a:solidFill>
                  <a:schemeClr val="dk1"/>
                </a:solidFill>
                <a:latin typeface="Roboto"/>
                <a:ea typeface="Roboto"/>
                <a:cs typeface="Roboto"/>
                <a:sym typeface="Roboto"/>
              </a:rPr>
              <a:t>.</a:t>
            </a:r>
            <a:endParaRPr sz="1300">
              <a:solidFill>
                <a:schemeClr val="dk1"/>
              </a:solidFill>
              <a:latin typeface="Roboto"/>
              <a:ea typeface="Roboto"/>
              <a:cs typeface="Roboto"/>
              <a:sym typeface="Roboto"/>
            </a:endParaRPr>
          </a:p>
          <a:p>
            <a:pPr indent="0" lvl="0" marL="0" rtl="0" algn="l">
              <a:spcBef>
                <a:spcPts val="0"/>
              </a:spcBef>
              <a:spcAft>
                <a:spcPts val="0"/>
              </a:spcAft>
              <a:buNone/>
            </a:pPr>
            <a:r>
              <a:t/>
            </a:r>
            <a:endParaRPr sz="1300">
              <a:solidFill>
                <a:schemeClr val="dk1"/>
              </a:solidFill>
              <a:latin typeface="Roboto"/>
              <a:ea typeface="Roboto"/>
              <a:cs typeface="Roboto"/>
              <a:sym typeface="Roboto"/>
            </a:endParaRPr>
          </a:p>
          <a:p>
            <a:pPr indent="0" lvl="0" marL="0" rtl="0" algn="l">
              <a:spcBef>
                <a:spcPts val="0"/>
              </a:spcBef>
              <a:spcAft>
                <a:spcPts val="0"/>
              </a:spcAft>
              <a:buNone/>
            </a:pPr>
            <a:r>
              <a:rPr lang="en" sz="1300">
                <a:solidFill>
                  <a:schemeClr val="dk1"/>
                </a:solidFill>
                <a:latin typeface="Roboto"/>
                <a:ea typeface="Roboto"/>
                <a:cs typeface="Roboto"/>
                <a:sym typeface="Roboto"/>
              </a:rPr>
              <a:t>The </a:t>
            </a:r>
            <a:r>
              <a:rPr b="1" lang="en" sz="1300">
                <a:solidFill>
                  <a:schemeClr val="dk1"/>
                </a:solidFill>
                <a:latin typeface="Roboto"/>
                <a:ea typeface="Roboto"/>
                <a:cs typeface="Roboto"/>
                <a:sym typeface="Roboto"/>
              </a:rPr>
              <a:t>eco</a:t>
            </a:r>
            <a:r>
              <a:rPr b="1" lang="en" sz="1300">
                <a:solidFill>
                  <a:schemeClr val="dk1"/>
                </a:solidFill>
                <a:latin typeface="Roboto"/>
                <a:ea typeface="Roboto"/>
                <a:cs typeface="Roboto"/>
                <a:sym typeface="Roboto"/>
              </a:rPr>
              <a:t>nomic indicators </a:t>
            </a:r>
            <a:r>
              <a:rPr lang="en" sz="1300">
                <a:solidFill>
                  <a:schemeClr val="dk1"/>
                </a:solidFill>
                <a:latin typeface="Roboto"/>
                <a:ea typeface="Roboto"/>
                <a:cs typeface="Roboto"/>
                <a:sym typeface="Roboto"/>
              </a:rPr>
              <a:t>s</a:t>
            </a:r>
            <a:r>
              <a:rPr lang="en" sz="1300">
                <a:solidFill>
                  <a:schemeClr val="dk1"/>
                </a:solidFill>
                <a:latin typeface="Roboto"/>
                <a:ea typeface="Roboto"/>
                <a:cs typeface="Roboto"/>
                <a:sym typeface="Roboto"/>
              </a:rPr>
              <a:t>uch as gas price and consumer sentiments also contribute to the predictions.</a:t>
            </a:r>
            <a:endParaRPr sz="1300">
              <a:solidFill>
                <a:schemeClr val="dk1"/>
              </a:solidFill>
              <a:latin typeface="Roboto"/>
              <a:ea typeface="Roboto"/>
              <a:cs typeface="Roboto"/>
              <a:sym typeface="Roboto"/>
            </a:endParaRPr>
          </a:p>
          <a:p>
            <a:pPr indent="0" lvl="0" marL="0" rtl="0" algn="l">
              <a:spcBef>
                <a:spcPts val="0"/>
              </a:spcBef>
              <a:spcAft>
                <a:spcPts val="0"/>
              </a:spcAft>
              <a:buNone/>
            </a:pPr>
            <a:r>
              <a:t/>
            </a:r>
            <a:endParaRPr sz="1300">
              <a:solidFill>
                <a:schemeClr val="dk1"/>
              </a:solidFill>
              <a:latin typeface="Roboto"/>
              <a:ea typeface="Roboto"/>
              <a:cs typeface="Roboto"/>
              <a:sym typeface="Roboto"/>
            </a:endParaRPr>
          </a:p>
        </p:txBody>
      </p:sp>
      <p:sp>
        <p:nvSpPr>
          <p:cNvPr id="247" name="Google Shape;247;p26"/>
          <p:cNvSpPr txBox="1"/>
          <p:nvPr/>
        </p:nvSpPr>
        <p:spPr>
          <a:xfrm>
            <a:off x="358025" y="971025"/>
            <a:ext cx="2772600" cy="8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pic>
        <p:nvPicPr>
          <p:cNvPr id="248" name="Google Shape;248;p26"/>
          <p:cNvPicPr preferRelativeResize="0"/>
          <p:nvPr/>
        </p:nvPicPr>
        <p:blipFill>
          <a:blip r:embed="rId3">
            <a:alphaModFix/>
          </a:blip>
          <a:stretch>
            <a:fillRect/>
          </a:stretch>
        </p:blipFill>
        <p:spPr>
          <a:xfrm>
            <a:off x="113800" y="846850"/>
            <a:ext cx="6130874" cy="4096250"/>
          </a:xfrm>
          <a:prstGeom prst="rect">
            <a:avLst/>
          </a:prstGeom>
          <a:noFill/>
          <a:ln>
            <a:noFill/>
          </a:ln>
        </p:spPr>
      </p:pic>
      <p:sp>
        <p:nvSpPr>
          <p:cNvPr id="249" name="Google Shape;249;p26"/>
          <p:cNvSpPr txBox="1"/>
          <p:nvPr/>
        </p:nvSpPr>
        <p:spPr>
          <a:xfrm>
            <a:off x="6310700" y="2874978"/>
            <a:ext cx="2556600" cy="21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Variable Explanation:</a:t>
            </a:r>
            <a:endParaRPr b="1">
              <a:solidFill>
                <a:schemeClr val="dk1"/>
              </a:solidFill>
              <a:latin typeface="Roboto"/>
              <a:ea typeface="Roboto"/>
              <a:cs typeface="Roboto"/>
              <a:sym typeface="Roboto"/>
            </a:endParaRPr>
          </a:p>
          <a:p>
            <a:pPr indent="0" lvl="0" marL="0" rtl="0" algn="l">
              <a:spcBef>
                <a:spcPts val="0"/>
              </a:spcBef>
              <a:spcAft>
                <a:spcPts val="0"/>
              </a:spcAft>
              <a:buNone/>
            </a:pPr>
            <a:r>
              <a:rPr lang="en" sz="1300">
                <a:solidFill>
                  <a:schemeClr val="dk1"/>
                </a:solidFill>
                <a:latin typeface="Roboto"/>
                <a:ea typeface="Roboto"/>
                <a:cs typeface="Roboto"/>
                <a:sym typeface="Roboto"/>
              </a:rPr>
              <a:t>4week_ma_slot:</a:t>
            </a:r>
            <a:endParaRPr sz="1300">
              <a:solidFill>
                <a:schemeClr val="dk1"/>
              </a:solidFill>
              <a:latin typeface="Roboto"/>
              <a:ea typeface="Roboto"/>
              <a:cs typeface="Roboto"/>
              <a:sym typeface="Roboto"/>
            </a:endParaRPr>
          </a:p>
          <a:p>
            <a:pPr indent="0" lvl="0" marL="0" rtl="0" algn="l">
              <a:spcBef>
                <a:spcPts val="0"/>
              </a:spcBef>
              <a:spcAft>
                <a:spcPts val="0"/>
              </a:spcAft>
              <a:buNone/>
            </a:pPr>
            <a:r>
              <a:rPr lang="en" sz="1100">
                <a:solidFill>
                  <a:schemeClr val="dk1"/>
                </a:solidFill>
                <a:latin typeface="Roboto"/>
                <a:ea typeface="Roboto"/>
                <a:cs typeface="Roboto"/>
                <a:sym typeface="Roboto"/>
              </a:rPr>
              <a:t>Average of prev 6~prev 2 week(4 week total) same hour headcount</a:t>
            </a:r>
            <a:endParaRPr sz="1100">
              <a:solidFill>
                <a:schemeClr val="dk1"/>
              </a:solidFill>
              <a:latin typeface="Roboto"/>
              <a:ea typeface="Roboto"/>
              <a:cs typeface="Roboto"/>
              <a:sym typeface="Roboto"/>
            </a:endParaRPr>
          </a:p>
          <a:p>
            <a:pPr indent="0" lvl="0" marL="0" rtl="0" algn="l">
              <a:spcBef>
                <a:spcPts val="0"/>
              </a:spcBef>
              <a:spcAft>
                <a:spcPts val="0"/>
              </a:spcAft>
              <a:buNone/>
            </a:pPr>
            <a:r>
              <a:rPr lang="en" sz="1300">
                <a:solidFill>
                  <a:schemeClr val="dk1"/>
                </a:solidFill>
                <a:latin typeface="Roboto"/>
                <a:ea typeface="Roboto"/>
                <a:cs typeface="Roboto"/>
                <a:sym typeface="Roboto"/>
              </a:rPr>
              <a:t>2 weeks ago:</a:t>
            </a:r>
            <a:endParaRPr sz="1300">
              <a:solidFill>
                <a:schemeClr val="dk1"/>
              </a:solidFill>
              <a:latin typeface="Roboto"/>
              <a:ea typeface="Roboto"/>
              <a:cs typeface="Roboto"/>
              <a:sym typeface="Roboto"/>
            </a:endParaRPr>
          </a:p>
          <a:p>
            <a:pPr indent="0" lvl="0" marL="0" rtl="0" algn="l">
              <a:spcBef>
                <a:spcPts val="0"/>
              </a:spcBef>
              <a:spcAft>
                <a:spcPts val="0"/>
              </a:spcAft>
              <a:buNone/>
            </a:pPr>
            <a:r>
              <a:rPr lang="en" sz="1100">
                <a:solidFill>
                  <a:schemeClr val="dk1"/>
                </a:solidFill>
                <a:latin typeface="Roboto"/>
                <a:ea typeface="Roboto"/>
                <a:cs typeface="Roboto"/>
                <a:sym typeface="Roboto"/>
              </a:rPr>
              <a:t>2 week before same hour headcount</a:t>
            </a:r>
            <a:endParaRPr sz="1100">
              <a:solidFill>
                <a:schemeClr val="dk1"/>
              </a:solidFill>
              <a:latin typeface="Roboto"/>
              <a:ea typeface="Roboto"/>
              <a:cs typeface="Roboto"/>
              <a:sym typeface="Roboto"/>
            </a:endParaRPr>
          </a:p>
          <a:p>
            <a:pPr indent="0" lvl="0" marL="0" rtl="0" algn="l">
              <a:spcBef>
                <a:spcPts val="0"/>
              </a:spcBef>
              <a:spcAft>
                <a:spcPts val="0"/>
              </a:spcAft>
              <a:buNone/>
            </a:pPr>
            <a:r>
              <a:rPr lang="en" sz="1300">
                <a:solidFill>
                  <a:schemeClr val="dk1"/>
                </a:solidFill>
                <a:latin typeface="Roboto"/>
                <a:ea typeface="Roboto"/>
                <a:cs typeface="Roboto"/>
                <a:sym typeface="Roboto"/>
              </a:rPr>
              <a:t>12 week local average:</a:t>
            </a:r>
            <a:endParaRPr sz="1300">
              <a:solidFill>
                <a:schemeClr val="dk1"/>
              </a:solidFill>
              <a:latin typeface="Roboto"/>
              <a:ea typeface="Roboto"/>
              <a:cs typeface="Roboto"/>
              <a:sym typeface="Roboto"/>
            </a:endParaRPr>
          </a:p>
          <a:p>
            <a:pPr indent="0" lvl="0" marL="0" rtl="0" algn="l">
              <a:spcBef>
                <a:spcPts val="0"/>
              </a:spcBef>
              <a:spcAft>
                <a:spcPts val="0"/>
              </a:spcAft>
              <a:buNone/>
            </a:pPr>
            <a:r>
              <a:rPr lang="en" sz="1100">
                <a:solidFill>
                  <a:schemeClr val="dk1"/>
                </a:solidFill>
                <a:latin typeface="Roboto"/>
                <a:ea typeface="Roboto"/>
                <a:cs typeface="Roboto"/>
                <a:sym typeface="Roboto"/>
              </a:rPr>
              <a:t>Average of prev 14~prev 2 week(12 week total) same hour headcount</a:t>
            </a:r>
            <a:endParaRPr sz="1100">
              <a:solidFill>
                <a:schemeClr val="dk1"/>
              </a:solidFill>
              <a:latin typeface="Roboto"/>
              <a:ea typeface="Roboto"/>
              <a:cs typeface="Roboto"/>
              <a:sym typeface="Roboto"/>
            </a:endParaRPr>
          </a:p>
          <a:p>
            <a:pPr indent="0" lvl="0" marL="0" rtl="0" algn="l">
              <a:spcBef>
                <a:spcPts val="0"/>
              </a:spcBef>
              <a:spcAft>
                <a:spcPts val="0"/>
              </a:spcAft>
              <a:buNone/>
            </a:pPr>
            <a:r>
              <a:rPr lang="en" sz="1300">
                <a:solidFill>
                  <a:schemeClr val="dk1"/>
                </a:solidFill>
                <a:latin typeface="Roboto"/>
                <a:ea typeface="Roboto"/>
                <a:cs typeface="Roboto"/>
                <a:sym typeface="Roboto"/>
              </a:rPr>
              <a:t>Hou=Hour:</a:t>
            </a:r>
            <a:endParaRPr sz="1300">
              <a:solidFill>
                <a:schemeClr val="dk1"/>
              </a:solidFill>
              <a:latin typeface="Roboto"/>
              <a:ea typeface="Roboto"/>
              <a:cs typeface="Roboto"/>
              <a:sym typeface="Roboto"/>
            </a:endParaRPr>
          </a:p>
          <a:p>
            <a:pPr indent="0" lvl="0" marL="0" rtl="0" algn="l">
              <a:spcBef>
                <a:spcPts val="0"/>
              </a:spcBef>
              <a:spcAft>
                <a:spcPts val="0"/>
              </a:spcAft>
              <a:buNone/>
            </a:pPr>
            <a:r>
              <a:rPr lang="en" sz="1100">
                <a:solidFill>
                  <a:schemeClr val="dk1"/>
                </a:solidFill>
                <a:latin typeface="Roboto"/>
                <a:ea typeface="Roboto"/>
                <a:cs typeface="Roboto"/>
                <a:sym typeface="Roboto"/>
              </a:rPr>
              <a:t>Hour of the day</a:t>
            </a:r>
            <a:endParaRPr sz="1100">
              <a:solidFill>
                <a:schemeClr val="dk1"/>
              </a:solidFill>
              <a:latin typeface="Roboto"/>
              <a:ea typeface="Roboto"/>
              <a:cs typeface="Roboto"/>
              <a:sym typeface="Roboto"/>
            </a:endParaRPr>
          </a:p>
        </p:txBody>
      </p:sp>
      <p:sp>
        <p:nvSpPr>
          <p:cNvPr id="250" name="Google Shape;250;p26"/>
          <p:cNvSpPr/>
          <p:nvPr/>
        </p:nvSpPr>
        <p:spPr>
          <a:xfrm>
            <a:off x="382375" y="1348525"/>
            <a:ext cx="1188000" cy="327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51" name="Google Shape;251;p26"/>
          <p:cNvSpPr txBox="1"/>
          <p:nvPr/>
        </p:nvSpPr>
        <p:spPr>
          <a:xfrm>
            <a:off x="-429375" y="1250875"/>
            <a:ext cx="2081700" cy="523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100">
                <a:solidFill>
                  <a:schemeClr val="dk1"/>
                </a:solidFill>
                <a:latin typeface="Roboto"/>
                <a:ea typeface="Roboto"/>
                <a:cs typeface="Roboto"/>
                <a:sym typeface="Roboto"/>
              </a:rPr>
              <a:t>2 weeks ago</a:t>
            </a:r>
            <a:endParaRPr b="1" sz="1100">
              <a:solidFill>
                <a:schemeClr val="dk1"/>
              </a:solidFill>
              <a:latin typeface="Roboto"/>
              <a:ea typeface="Roboto"/>
              <a:cs typeface="Roboto"/>
              <a:sym typeface="Roboto"/>
            </a:endParaRPr>
          </a:p>
          <a:p>
            <a:pPr indent="0" lvl="0" marL="0" rtl="0" algn="r">
              <a:spcBef>
                <a:spcPts val="0"/>
              </a:spcBef>
              <a:spcAft>
                <a:spcPts val="0"/>
              </a:spcAft>
              <a:buNone/>
            </a:pPr>
            <a:r>
              <a:rPr b="1" lang="en" sz="1100">
                <a:solidFill>
                  <a:schemeClr val="dk1"/>
                </a:solidFill>
                <a:latin typeface="Roboto"/>
                <a:ea typeface="Roboto"/>
                <a:cs typeface="Roboto"/>
                <a:sym typeface="Roboto"/>
              </a:rPr>
              <a:t>12 week local average</a:t>
            </a:r>
            <a:endParaRPr b="1" sz="1100">
              <a:solidFill>
                <a:schemeClr val="dk1"/>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7"/>
          <p:cNvSpPr txBox="1"/>
          <p:nvPr>
            <p:ph type="title"/>
          </p:nvPr>
        </p:nvSpPr>
        <p:spPr>
          <a:xfrm>
            <a:off x="311700" y="13927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Temperature Correlation</a:t>
            </a:r>
            <a:endParaRPr/>
          </a:p>
        </p:txBody>
      </p:sp>
      <p:sp>
        <p:nvSpPr>
          <p:cNvPr id="257" name="Google Shape;257;p27"/>
          <p:cNvSpPr txBox="1"/>
          <p:nvPr>
            <p:ph idx="12" type="sldNum"/>
          </p:nvPr>
        </p:nvSpPr>
        <p:spPr>
          <a:xfrm>
            <a:off x="8581508" y="47379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58" name="Google Shape;258;p27"/>
          <p:cNvPicPr preferRelativeResize="0"/>
          <p:nvPr/>
        </p:nvPicPr>
        <p:blipFill>
          <a:blip r:embed="rId3">
            <a:alphaModFix/>
          </a:blip>
          <a:stretch>
            <a:fillRect/>
          </a:stretch>
        </p:blipFill>
        <p:spPr>
          <a:xfrm>
            <a:off x="4940551" y="1065584"/>
            <a:ext cx="3730375" cy="2816541"/>
          </a:xfrm>
          <a:prstGeom prst="rect">
            <a:avLst/>
          </a:prstGeom>
          <a:noFill/>
          <a:ln>
            <a:noFill/>
          </a:ln>
        </p:spPr>
      </p:pic>
      <p:pic>
        <p:nvPicPr>
          <p:cNvPr id="259" name="Google Shape;259;p27"/>
          <p:cNvPicPr preferRelativeResize="0"/>
          <p:nvPr/>
        </p:nvPicPr>
        <p:blipFill>
          <a:blip r:embed="rId4">
            <a:alphaModFix/>
          </a:blip>
          <a:stretch>
            <a:fillRect/>
          </a:stretch>
        </p:blipFill>
        <p:spPr>
          <a:xfrm>
            <a:off x="451124" y="1065587"/>
            <a:ext cx="3730375" cy="2816525"/>
          </a:xfrm>
          <a:prstGeom prst="rect">
            <a:avLst/>
          </a:prstGeom>
          <a:noFill/>
          <a:ln>
            <a:noFill/>
          </a:ln>
        </p:spPr>
      </p:pic>
      <p:cxnSp>
        <p:nvCxnSpPr>
          <p:cNvPr id="260" name="Google Shape;260;p27"/>
          <p:cNvCxnSpPr/>
          <p:nvPr/>
        </p:nvCxnSpPr>
        <p:spPr>
          <a:xfrm>
            <a:off x="753650" y="2554075"/>
            <a:ext cx="3234300" cy="0"/>
          </a:xfrm>
          <a:prstGeom prst="straightConnector1">
            <a:avLst/>
          </a:prstGeom>
          <a:noFill/>
          <a:ln cap="flat" cmpd="sng" w="19050">
            <a:solidFill>
              <a:schemeClr val="dk2"/>
            </a:solidFill>
            <a:prstDash val="dash"/>
            <a:round/>
            <a:headEnd len="med" w="med" type="none"/>
            <a:tailEnd len="med" w="med" type="none"/>
          </a:ln>
        </p:spPr>
      </p:cxnSp>
      <p:cxnSp>
        <p:nvCxnSpPr>
          <p:cNvPr id="261" name="Google Shape;261;p27"/>
          <p:cNvCxnSpPr/>
          <p:nvPr/>
        </p:nvCxnSpPr>
        <p:spPr>
          <a:xfrm>
            <a:off x="5238600" y="2554075"/>
            <a:ext cx="3220800" cy="0"/>
          </a:xfrm>
          <a:prstGeom prst="straightConnector1">
            <a:avLst/>
          </a:prstGeom>
          <a:noFill/>
          <a:ln cap="flat" cmpd="sng" w="19050">
            <a:solidFill>
              <a:schemeClr val="dk2"/>
            </a:solidFill>
            <a:prstDash val="dash"/>
            <a:round/>
            <a:headEnd len="med" w="med" type="none"/>
            <a:tailEnd len="med" w="med" type="none"/>
          </a:ln>
        </p:spPr>
      </p:cxnSp>
      <p:pic>
        <p:nvPicPr>
          <p:cNvPr id="262" name="Google Shape;262;p27"/>
          <p:cNvPicPr preferRelativeResize="0"/>
          <p:nvPr/>
        </p:nvPicPr>
        <p:blipFill rotWithShape="1">
          <a:blip r:embed="rId5">
            <a:alphaModFix/>
          </a:blip>
          <a:srcRect b="0" l="0" r="95101" t="0"/>
          <a:stretch/>
        </p:blipFill>
        <p:spPr>
          <a:xfrm>
            <a:off x="265150" y="1137725"/>
            <a:ext cx="185975" cy="2985700"/>
          </a:xfrm>
          <a:prstGeom prst="rect">
            <a:avLst/>
          </a:prstGeom>
          <a:noFill/>
          <a:ln>
            <a:noFill/>
          </a:ln>
        </p:spPr>
      </p:pic>
      <p:pic>
        <p:nvPicPr>
          <p:cNvPr id="263" name="Google Shape;263;p27"/>
          <p:cNvPicPr preferRelativeResize="0"/>
          <p:nvPr/>
        </p:nvPicPr>
        <p:blipFill rotWithShape="1">
          <a:blip r:embed="rId5">
            <a:alphaModFix/>
          </a:blip>
          <a:srcRect b="0" l="0" r="95101" t="0"/>
          <a:stretch/>
        </p:blipFill>
        <p:spPr>
          <a:xfrm>
            <a:off x="4803238" y="1061225"/>
            <a:ext cx="185975" cy="2985700"/>
          </a:xfrm>
          <a:prstGeom prst="rect">
            <a:avLst/>
          </a:prstGeom>
          <a:noFill/>
          <a:ln>
            <a:noFill/>
          </a:ln>
        </p:spPr>
      </p:pic>
      <p:pic>
        <p:nvPicPr>
          <p:cNvPr id="264" name="Google Shape;264;p27"/>
          <p:cNvPicPr preferRelativeResize="0"/>
          <p:nvPr/>
        </p:nvPicPr>
        <p:blipFill rotWithShape="1">
          <a:blip r:embed="rId6">
            <a:alphaModFix/>
          </a:blip>
          <a:srcRect b="0" l="0" r="18929" t="93000"/>
          <a:stretch/>
        </p:blipFill>
        <p:spPr>
          <a:xfrm>
            <a:off x="4181525" y="3821400"/>
            <a:ext cx="4277874" cy="302025"/>
          </a:xfrm>
          <a:prstGeom prst="rect">
            <a:avLst/>
          </a:prstGeom>
          <a:noFill/>
          <a:ln>
            <a:noFill/>
          </a:ln>
        </p:spPr>
      </p:pic>
      <p:pic>
        <p:nvPicPr>
          <p:cNvPr id="265" name="Google Shape;265;p27"/>
          <p:cNvPicPr preferRelativeResize="0"/>
          <p:nvPr/>
        </p:nvPicPr>
        <p:blipFill rotWithShape="1">
          <a:blip r:embed="rId6">
            <a:alphaModFix/>
          </a:blip>
          <a:srcRect b="94590" l="15028" r="8102" t="0"/>
          <a:stretch/>
        </p:blipFill>
        <p:spPr>
          <a:xfrm>
            <a:off x="5238600" y="832200"/>
            <a:ext cx="3342900" cy="233400"/>
          </a:xfrm>
          <a:prstGeom prst="rect">
            <a:avLst/>
          </a:prstGeom>
          <a:noFill/>
          <a:ln>
            <a:noFill/>
          </a:ln>
        </p:spPr>
      </p:pic>
      <p:pic>
        <p:nvPicPr>
          <p:cNvPr id="266" name="Google Shape;266;p27"/>
          <p:cNvPicPr preferRelativeResize="0"/>
          <p:nvPr/>
        </p:nvPicPr>
        <p:blipFill rotWithShape="1">
          <a:blip r:embed="rId7">
            <a:alphaModFix/>
          </a:blip>
          <a:srcRect b="94590" l="15068" r="8209" t="0"/>
          <a:stretch/>
        </p:blipFill>
        <p:spPr>
          <a:xfrm>
            <a:off x="823900" y="837004"/>
            <a:ext cx="3342900" cy="228596"/>
          </a:xfrm>
          <a:prstGeom prst="rect">
            <a:avLst/>
          </a:prstGeom>
          <a:noFill/>
          <a:ln>
            <a:noFill/>
          </a:ln>
        </p:spPr>
      </p:pic>
      <p:pic>
        <p:nvPicPr>
          <p:cNvPr id="267" name="Google Shape;267;p27"/>
          <p:cNvPicPr preferRelativeResize="0"/>
          <p:nvPr/>
        </p:nvPicPr>
        <p:blipFill rotWithShape="1">
          <a:blip r:embed="rId7">
            <a:alphaModFix/>
          </a:blip>
          <a:srcRect b="0" l="44896" r="38706" t="93000"/>
          <a:stretch/>
        </p:blipFill>
        <p:spPr>
          <a:xfrm>
            <a:off x="1960750" y="3821400"/>
            <a:ext cx="865225" cy="302025"/>
          </a:xfrm>
          <a:prstGeom prst="rect">
            <a:avLst/>
          </a:prstGeom>
          <a:noFill/>
          <a:ln>
            <a:noFill/>
          </a:ln>
        </p:spPr>
      </p:pic>
      <p:sp>
        <p:nvSpPr>
          <p:cNvPr id="268" name="Google Shape;268;p27"/>
          <p:cNvSpPr txBox="1"/>
          <p:nvPr/>
        </p:nvSpPr>
        <p:spPr>
          <a:xfrm>
            <a:off x="1598650" y="4184725"/>
            <a:ext cx="6348300" cy="7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Roboto"/>
                <a:ea typeface="Roboto"/>
                <a:cs typeface="Roboto"/>
                <a:sym typeface="Roboto"/>
              </a:rPr>
              <a:t>There is a slight positive attendance correlation with temperature</a:t>
            </a:r>
            <a:endParaRPr sz="1300">
              <a:solidFill>
                <a:schemeClr val="dk1"/>
              </a:solidFill>
              <a:latin typeface="Roboto"/>
              <a:ea typeface="Roboto"/>
              <a:cs typeface="Roboto"/>
              <a:sym typeface="Roboto"/>
            </a:endParaRPr>
          </a:p>
          <a:p>
            <a:pPr indent="0" lvl="0" marL="0" rtl="0" algn="l">
              <a:spcBef>
                <a:spcPts val="0"/>
              </a:spcBef>
              <a:spcAft>
                <a:spcPts val="0"/>
              </a:spcAft>
              <a:buNone/>
            </a:pPr>
            <a:r>
              <a:rPr lang="en" sz="1300">
                <a:solidFill>
                  <a:schemeClr val="dk1"/>
                </a:solidFill>
                <a:latin typeface="Roboto"/>
                <a:ea typeface="Roboto"/>
                <a:cs typeface="Roboto"/>
                <a:sym typeface="Roboto"/>
              </a:rPr>
              <a:t>Extreme cold temperatures (&lt;5) see a drop in attendance on average</a:t>
            </a:r>
            <a:endParaRPr sz="1300">
              <a:solidFill>
                <a:schemeClr val="dk1"/>
              </a:solidFill>
              <a:latin typeface="Roboto"/>
              <a:ea typeface="Roboto"/>
              <a:cs typeface="Roboto"/>
              <a:sym typeface="Roboto"/>
            </a:endParaRPr>
          </a:p>
          <a:p>
            <a:pPr indent="0" lvl="0" marL="0" rtl="0" algn="l">
              <a:spcBef>
                <a:spcPts val="0"/>
              </a:spcBef>
              <a:spcAft>
                <a:spcPts val="0"/>
              </a:spcAft>
              <a:buNone/>
            </a:pPr>
            <a:r>
              <a:rPr lang="en" sz="1300">
                <a:solidFill>
                  <a:schemeClr val="dk1"/>
                </a:solidFill>
                <a:latin typeface="Roboto"/>
                <a:ea typeface="Roboto"/>
                <a:cs typeface="Roboto"/>
                <a:sym typeface="Roboto"/>
              </a:rPr>
              <a:t>Extreme hot temperatures (&gt;90) see an increase in attendance on average</a:t>
            </a:r>
            <a:endParaRPr sz="1300">
              <a:solidFill>
                <a:schemeClr val="dk1"/>
              </a:solidFill>
              <a:latin typeface="Roboto"/>
              <a:ea typeface="Roboto"/>
              <a:cs typeface="Roboto"/>
              <a:sym typeface="Roboto"/>
            </a:endParaRPr>
          </a:p>
        </p:txBody>
      </p:sp>
      <p:cxnSp>
        <p:nvCxnSpPr>
          <p:cNvPr id="269" name="Google Shape;269;p27"/>
          <p:cNvCxnSpPr/>
          <p:nvPr/>
        </p:nvCxnSpPr>
        <p:spPr>
          <a:xfrm flipH="1" rot="10800000">
            <a:off x="807850" y="2473800"/>
            <a:ext cx="3297300" cy="295500"/>
          </a:xfrm>
          <a:prstGeom prst="straightConnector1">
            <a:avLst/>
          </a:prstGeom>
          <a:noFill/>
          <a:ln cap="flat" cmpd="sng" w="9525">
            <a:solidFill>
              <a:srgbClr val="FF0000"/>
            </a:solidFill>
            <a:prstDash val="solid"/>
            <a:round/>
            <a:headEnd len="med" w="med" type="none"/>
            <a:tailEnd len="med" w="med" type="stealth"/>
          </a:ln>
        </p:spPr>
      </p:cxnSp>
      <p:cxnSp>
        <p:nvCxnSpPr>
          <p:cNvPr id="270" name="Google Shape;270;p27"/>
          <p:cNvCxnSpPr/>
          <p:nvPr/>
        </p:nvCxnSpPr>
        <p:spPr>
          <a:xfrm flipH="1" rot="10800000">
            <a:off x="5274025" y="2470000"/>
            <a:ext cx="3282900" cy="235800"/>
          </a:xfrm>
          <a:prstGeom prst="straightConnector1">
            <a:avLst/>
          </a:prstGeom>
          <a:noFill/>
          <a:ln cap="flat" cmpd="sng" w="9525">
            <a:solidFill>
              <a:srgbClr val="FF0000"/>
            </a:solidFill>
            <a:prstDash val="solid"/>
            <a:round/>
            <a:headEnd len="med" w="med" type="none"/>
            <a:tailEnd len="med" w="med" type="stealth"/>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8"/>
          <p:cNvSpPr txBox="1"/>
          <p:nvPr>
            <p:ph type="title"/>
          </p:nvPr>
        </p:nvSpPr>
        <p:spPr>
          <a:xfrm>
            <a:off x="311700" y="13927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Other Weather Correlations</a:t>
            </a:r>
            <a:endParaRPr/>
          </a:p>
        </p:txBody>
      </p:sp>
      <p:sp>
        <p:nvSpPr>
          <p:cNvPr id="276" name="Google Shape;276;p28"/>
          <p:cNvSpPr txBox="1"/>
          <p:nvPr>
            <p:ph idx="12" type="sldNum"/>
          </p:nvPr>
        </p:nvSpPr>
        <p:spPr>
          <a:xfrm>
            <a:off x="8581508" y="47379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77" name="Google Shape;277;p28"/>
          <p:cNvPicPr preferRelativeResize="0"/>
          <p:nvPr/>
        </p:nvPicPr>
        <p:blipFill>
          <a:blip r:embed="rId3">
            <a:alphaModFix/>
          </a:blip>
          <a:stretch>
            <a:fillRect/>
          </a:stretch>
        </p:blipFill>
        <p:spPr>
          <a:xfrm>
            <a:off x="4572000" y="2002750"/>
            <a:ext cx="3997100" cy="2985700"/>
          </a:xfrm>
          <a:prstGeom prst="rect">
            <a:avLst/>
          </a:prstGeom>
          <a:noFill/>
          <a:ln>
            <a:noFill/>
          </a:ln>
        </p:spPr>
      </p:pic>
      <p:pic>
        <p:nvPicPr>
          <p:cNvPr id="278" name="Google Shape;278;p28"/>
          <p:cNvPicPr preferRelativeResize="0"/>
          <p:nvPr/>
        </p:nvPicPr>
        <p:blipFill>
          <a:blip r:embed="rId4">
            <a:alphaModFix/>
          </a:blip>
          <a:stretch>
            <a:fillRect/>
          </a:stretch>
        </p:blipFill>
        <p:spPr>
          <a:xfrm>
            <a:off x="408150" y="2002750"/>
            <a:ext cx="3796373" cy="2985700"/>
          </a:xfrm>
          <a:prstGeom prst="rect">
            <a:avLst/>
          </a:prstGeom>
          <a:noFill/>
          <a:ln>
            <a:noFill/>
          </a:ln>
        </p:spPr>
      </p:pic>
      <p:sp>
        <p:nvSpPr>
          <p:cNvPr id="279" name="Google Shape;279;p28"/>
          <p:cNvSpPr txBox="1"/>
          <p:nvPr/>
        </p:nvSpPr>
        <p:spPr>
          <a:xfrm>
            <a:off x="753000" y="1172775"/>
            <a:ext cx="7638000" cy="7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Roboto"/>
                <a:ea typeface="Roboto"/>
                <a:cs typeface="Roboto"/>
                <a:sym typeface="Roboto"/>
              </a:rPr>
              <a:t>Snow</a:t>
            </a:r>
            <a:r>
              <a:rPr lang="en" sz="1300">
                <a:solidFill>
                  <a:schemeClr val="dk1"/>
                </a:solidFill>
                <a:latin typeface="Roboto"/>
                <a:ea typeface="Roboto"/>
                <a:cs typeface="Roboto"/>
                <a:sym typeface="Roboto"/>
              </a:rPr>
              <a:t>fall -  </a:t>
            </a:r>
            <a:r>
              <a:rPr b="1" lang="en" sz="1300">
                <a:solidFill>
                  <a:schemeClr val="dk1"/>
                </a:solidFill>
                <a:latin typeface="Roboto"/>
                <a:ea typeface="Roboto"/>
                <a:cs typeface="Roboto"/>
                <a:sym typeface="Roboto"/>
              </a:rPr>
              <a:t>negative</a:t>
            </a:r>
            <a:r>
              <a:rPr b="1" lang="en" sz="1300">
                <a:solidFill>
                  <a:schemeClr val="dk1"/>
                </a:solidFill>
                <a:latin typeface="Roboto"/>
                <a:ea typeface="Roboto"/>
                <a:cs typeface="Roboto"/>
                <a:sym typeface="Roboto"/>
              </a:rPr>
              <a:t> correlation</a:t>
            </a:r>
            <a:r>
              <a:rPr lang="en" sz="1300">
                <a:solidFill>
                  <a:schemeClr val="dk1"/>
                </a:solidFill>
                <a:latin typeface="Roboto"/>
                <a:ea typeface="Roboto"/>
                <a:cs typeface="Roboto"/>
                <a:sym typeface="Roboto"/>
              </a:rPr>
              <a:t>					Precipitation - low correlation</a:t>
            </a:r>
            <a:endParaRPr sz="1300">
              <a:solidFill>
                <a:schemeClr val="dk1"/>
              </a:solidFill>
              <a:latin typeface="Roboto"/>
              <a:ea typeface="Roboto"/>
              <a:cs typeface="Roboto"/>
              <a:sym typeface="Roboto"/>
            </a:endParaRPr>
          </a:p>
          <a:p>
            <a:pPr indent="0" lvl="0" marL="0" rtl="0" algn="l">
              <a:spcBef>
                <a:spcPts val="0"/>
              </a:spcBef>
              <a:spcAft>
                <a:spcPts val="0"/>
              </a:spcAft>
              <a:buNone/>
            </a:pPr>
            <a:r>
              <a:rPr lang="en" sz="1300">
                <a:solidFill>
                  <a:schemeClr val="dk1"/>
                </a:solidFill>
                <a:latin typeface="Roboto"/>
                <a:ea typeface="Roboto"/>
                <a:cs typeface="Roboto"/>
                <a:sym typeface="Roboto"/>
              </a:rPr>
              <a:t>r = -0.147, r^2 = 0.022						r = -0.023, </a:t>
            </a:r>
            <a:r>
              <a:rPr b="1" lang="en" sz="1300">
                <a:solidFill>
                  <a:schemeClr val="dk1"/>
                </a:solidFill>
                <a:latin typeface="Roboto"/>
                <a:ea typeface="Roboto"/>
                <a:cs typeface="Roboto"/>
                <a:sym typeface="Roboto"/>
              </a:rPr>
              <a:t>flat negative impact</a:t>
            </a:r>
            <a:endParaRPr b="1" sz="1300">
              <a:solidFill>
                <a:schemeClr val="dk1"/>
              </a:solidFill>
              <a:latin typeface="Roboto"/>
              <a:ea typeface="Roboto"/>
              <a:cs typeface="Roboto"/>
              <a:sym typeface="Roboto"/>
            </a:endParaRPr>
          </a:p>
          <a:p>
            <a:pPr indent="0" lvl="0" marL="0" rtl="0" algn="l">
              <a:spcBef>
                <a:spcPts val="0"/>
              </a:spcBef>
              <a:spcAft>
                <a:spcPts val="0"/>
              </a:spcAft>
              <a:buNone/>
            </a:pPr>
            <a:r>
              <a:rPr lang="en" sz="1300">
                <a:solidFill>
                  <a:schemeClr val="dk1"/>
                </a:solidFill>
                <a:latin typeface="Roboto"/>
                <a:ea typeface="Roboto"/>
                <a:cs typeface="Roboto"/>
                <a:sym typeface="Roboto"/>
              </a:rPr>
              <a:t>Especially bad after 2.5 inches				</a:t>
            </a:r>
            <a:endParaRPr sz="1300">
              <a:solidFill>
                <a:schemeClr val="dk1"/>
              </a:solidFill>
              <a:latin typeface="Roboto"/>
              <a:ea typeface="Roboto"/>
              <a:cs typeface="Roboto"/>
              <a:sym typeface="Roboto"/>
            </a:endParaRPr>
          </a:p>
          <a:p>
            <a:pPr indent="0" lvl="0" marL="0" rtl="0" algn="l">
              <a:spcBef>
                <a:spcPts val="0"/>
              </a:spcBef>
              <a:spcAft>
                <a:spcPts val="0"/>
              </a:spcAft>
              <a:buNone/>
            </a:pPr>
            <a:r>
              <a:t/>
            </a:r>
            <a:endParaRPr sz="1300">
              <a:solidFill>
                <a:schemeClr val="dk1"/>
              </a:solidFill>
              <a:latin typeface="Roboto"/>
              <a:ea typeface="Roboto"/>
              <a:cs typeface="Roboto"/>
              <a:sym typeface="Roboto"/>
            </a:endParaRPr>
          </a:p>
        </p:txBody>
      </p:sp>
      <p:cxnSp>
        <p:nvCxnSpPr>
          <p:cNvPr id="280" name="Google Shape;280;p28"/>
          <p:cNvCxnSpPr/>
          <p:nvPr/>
        </p:nvCxnSpPr>
        <p:spPr>
          <a:xfrm>
            <a:off x="5072950" y="3404300"/>
            <a:ext cx="3259800" cy="0"/>
          </a:xfrm>
          <a:prstGeom prst="straightConnector1">
            <a:avLst/>
          </a:prstGeom>
          <a:noFill/>
          <a:ln cap="flat" cmpd="sng" w="19050">
            <a:solidFill>
              <a:schemeClr val="dk2"/>
            </a:solidFill>
            <a:prstDash val="dash"/>
            <a:round/>
            <a:headEnd len="med" w="med" type="none"/>
            <a:tailEnd len="med" w="med" type="none"/>
          </a:ln>
        </p:spPr>
      </p:cxnSp>
      <p:cxnSp>
        <p:nvCxnSpPr>
          <p:cNvPr id="281" name="Google Shape;281;p28"/>
          <p:cNvCxnSpPr/>
          <p:nvPr/>
        </p:nvCxnSpPr>
        <p:spPr>
          <a:xfrm>
            <a:off x="822675" y="3404300"/>
            <a:ext cx="3259800" cy="0"/>
          </a:xfrm>
          <a:prstGeom prst="straightConnector1">
            <a:avLst/>
          </a:prstGeom>
          <a:noFill/>
          <a:ln cap="flat" cmpd="sng" w="19050">
            <a:solidFill>
              <a:schemeClr val="dk2"/>
            </a:solidFill>
            <a:prstDash val="dash"/>
            <a:round/>
            <a:headEnd len="med" w="med" type="none"/>
            <a:tailEnd len="med" w="med" type="none"/>
          </a:ln>
        </p:spPr>
      </p:cxnSp>
      <p:cxnSp>
        <p:nvCxnSpPr>
          <p:cNvPr id="282" name="Google Shape;282;p28"/>
          <p:cNvCxnSpPr/>
          <p:nvPr/>
        </p:nvCxnSpPr>
        <p:spPr>
          <a:xfrm>
            <a:off x="5247600" y="3721825"/>
            <a:ext cx="3143400" cy="0"/>
          </a:xfrm>
          <a:prstGeom prst="straightConnector1">
            <a:avLst/>
          </a:prstGeom>
          <a:noFill/>
          <a:ln cap="flat" cmpd="sng" w="9525">
            <a:solidFill>
              <a:srgbClr val="FF0000"/>
            </a:solidFill>
            <a:prstDash val="solid"/>
            <a:round/>
            <a:headEnd len="med" w="med" type="none"/>
            <a:tailEnd len="med" w="med" type="stealth"/>
          </a:ln>
        </p:spPr>
      </p:cxnSp>
      <p:cxnSp>
        <p:nvCxnSpPr>
          <p:cNvPr id="283" name="Google Shape;283;p28"/>
          <p:cNvCxnSpPr/>
          <p:nvPr/>
        </p:nvCxnSpPr>
        <p:spPr>
          <a:xfrm>
            <a:off x="1093600" y="3637150"/>
            <a:ext cx="2878800" cy="2328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9"/>
          <p:cNvSpPr txBox="1"/>
          <p:nvPr>
            <p:ph type="title"/>
          </p:nvPr>
        </p:nvSpPr>
        <p:spPr>
          <a:xfrm>
            <a:off x="311700" y="13927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Developing the Model</a:t>
            </a:r>
            <a:endParaRPr/>
          </a:p>
        </p:txBody>
      </p:sp>
      <p:sp>
        <p:nvSpPr>
          <p:cNvPr id="289" name="Google Shape;289;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90" name="Google Shape;290;p29"/>
          <p:cNvSpPr txBox="1"/>
          <p:nvPr/>
        </p:nvSpPr>
        <p:spPr>
          <a:xfrm>
            <a:off x="294450" y="1037225"/>
            <a:ext cx="3508800" cy="250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1"/>
                </a:solidFill>
                <a:latin typeface="Roboto"/>
                <a:ea typeface="Roboto"/>
                <a:cs typeface="Roboto"/>
                <a:sym typeface="Roboto"/>
              </a:rPr>
              <a:t>Tr</a:t>
            </a:r>
            <a:r>
              <a:rPr b="1" lang="en" sz="1500">
                <a:solidFill>
                  <a:schemeClr val="dk1"/>
                </a:solidFill>
                <a:latin typeface="Roboto"/>
                <a:ea typeface="Roboto"/>
                <a:cs typeface="Roboto"/>
                <a:sym typeface="Roboto"/>
              </a:rPr>
              <a:t>aining period: </a:t>
            </a:r>
            <a:endParaRPr b="1" sz="1500">
              <a:solidFill>
                <a:schemeClr val="dk1"/>
              </a:solidFill>
              <a:latin typeface="Roboto"/>
              <a:ea typeface="Roboto"/>
              <a:cs typeface="Roboto"/>
              <a:sym typeface="Roboto"/>
            </a:endParaRPr>
          </a:p>
          <a:p>
            <a:pPr indent="-311150" lvl="0" marL="457200" rtl="0" algn="l">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2018/01/01 - three weeks before the start of predictio</a:t>
            </a:r>
            <a:r>
              <a:rPr lang="en" sz="1300">
                <a:solidFill>
                  <a:schemeClr val="dk1"/>
                </a:solidFill>
                <a:latin typeface="Roboto"/>
                <a:ea typeface="Roboto"/>
                <a:cs typeface="Roboto"/>
                <a:sym typeface="Roboto"/>
              </a:rPr>
              <a:t>n period</a:t>
            </a:r>
            <a:endParaRPr sz="1300">
              <a:solidFill>
                <a:schemeClr val="dk1"/>
              </a:solidFill>
              <a:latin typeface="Roboto"/>
              <a:ea typeface="Roboto"/>
              <a:cs typeface="Roboto"/>
              <a:sym typeface="Roboto"/>
            </a:endParaRPr>
          </a:p>
          <a:p>
            <a:pPr indent="-311150" lvl="1" marL="914400" rtl="0" algn="l">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Removed days casino closed (0 headcount days from 2020)</a:t>
            </a:r>
            <a:endParaRPr sz="1300">
              <a:solidFill>
                <a:schemeClr val="dk1"/>
              </a:solidFill>
              <a:latin typeface="Roboto"/>
              <a:ea typeface="Roboto"/>
              <a:cs typeface="Roboto"/>
              <a:sym typeface="Roboto"/>
            </a:endParaRPr>
          </a:p>
          <a:p>
            <a:pPr indent="0" lvl="0" marL="0" rtl="0" algn="l">
              <a:spcBef>
                <a:spcPts val="0"/>
              </a:spcBef>
              <a:spcAft>
                <a:spcPts val="0"/>
              </a:spcAft>
              <a:buNone/>
            </a:pPr>
            <a:r>
              <a:t/>
            </a:r>
            <a:endParaRPr b="1" sz="1500">
              <a:solidFill>
                <a:schemeClr val="dk1"/>
              </a:solidFill>
              <a:latin typeface="Roboto"/>
              <a:ea typeface="Roboto"/>
              <a:cs typeface="Roboto"/>
              <a:sym typeface="Roboto"/>
            </a:endParaRPr>
          </a:p>
          <a:p>
            <a:pPr indent="0" lvl="0" marL="0" rtl="0" algn="l">
              <a:spcBef>
                <a:spcPts val="0"/>
              </a:spcBef>
              <a:spcAft>
                <a:spcPts val="0"/>
              </a:spcAft>
              <a:buNone/>
            </a:pPr>
            <a:r>
              <a:rPr b="1" lang="en" sz="1500">
                <a:solidFill>
                  <a:schemeClr val="dk1"/>
                </a:solidFill>
                <a:latin typeface="Roboto"/>
                <a:ea typeface="Roboto"/>
                <a:cs typeface="Roboto"/>
                <a:sym typeface="Roboto"/>
              </a:rPr>
              <a:t>Prediction timeframe</a:t>
            </a:r>
            <a:r>
              <a:rPr b="1" lang="en" sz="1500">
                <a:solidFill>
                  <a:schemeClr val="dk1"/>
                </a:solidFill>
                <a:latin typeface="Roboto"/>
                <a:ea typeface="Roboto"/>
                <a:cs typeface="Roboto"/>
                <a:sym typeface="Roboto"/>
              </a:rPr>
              <a:t>:</a:t>
            </a:r>
            <a:endParaRPr b="1" sz="1500">
              <a:solidFill>
                <a:schemeClr val="dk1"/>
              </a:solidFill>
              <a:latin typeface="Roboto"/>
              <a:ea typeface="Roboto"/>
              <a:cs typeface="Roboto"/>
              <a:sym typeface="Roboto"/>
            </a:endParaRPr>
          </a:p>
          <a:p>
            <a:pPr indent="-311150" lvl="0" marL="457200" rtl="0" algn="l">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One week</a:t>
            </a:r>
            <a:r>
              <a:rPr lang="en" sz="1300">
                <a:solidFill>
                  <a:schemeClr val="dk1"/>
                </a:solidFill>
                <a:latin typeface="Roboto"/>
                <a:ea typeface="Roboto"/>
                <a:cs typeface="Roboto"/>
                <a:sym typeface="Roboto"/>
              </a:rPr>
              <a:t> in the future</a:t>
            </a:r>
            <a:endParaRPr sz="1300">
              <a:solidFill>
                <a:schemeClr val="dk1"/>
              </a:solidFill>
              <a:latin typeface="Roboto"/>
              <a:ea typeface="Roboto"/>
              <a:cs typeface="Roboto"/>
              <a:sym typeface="Roboto"/>
            </a:endParaRPr>
          </a:p>
          <a:p>
            <a:pPr indent="0" lvl="0" marL="0" rtl="0" algn="l">
              <a:spcBef>
                <a:spcPts val="0"/>
              </a:spcBef>
              <a:spcAft>
                <a:spcPts val="0"/>
              </a:spcAft>
              <a:buNone/>
            </a:pPr>
            <a:r>
              <a:t/>
            </a:r>
            <a:endParaRPr sz="1300">
              <a:solidFill>
                <a:schemeClr val="dk1"/>
              </a:solidFill>
              <a:latin typeface="Roboto"/>
              <a:ea typeface="Roboto"/>
              <a:cs typeface="Roboto"/>
              <a:sym typeface="Roboto"/>
            </a:endParaRPr>
          </a:p>
          <a:p>
            <a:pPr indent="0" lvl="0" marL="0" rtl="0" algn="l">
              <a:spcBef>
                <a:spcPts val="0"/>
              </a:spcBef>
              <a:spcAft>
                <a:spcPts val="0"/>
              </a:spcAft>
              <a:buNone/>
            </a:pPr>
            <a:r>
              <a:rPr b="1" lang="en" sz="1500">
                <a:solidFill>
                  <a:schemeClr val="dk1"/>
                </a:solidFill>
                <a:latin typeface="Roboto"/>
                <a:ea typeface="Roboto"/>
                <a:cs typeface="Roboto"/>
                <a:sym typeface="Roboto"/>
              </a:rPr>
              <a:t>Runtime: </a:t>
            </a:r>
            <a:endParaRPr b="1" sz="1500">
              <a:solidFill>
                <a:schemeClr val="dk1"/>
              </a:solidFill>
              <a:latin typeface="Roboto"/>
              <a:ea typeface="Roboto"/>
              <a:cs typeface="Roboto"/>
              <a:sym typeface="Roboto"/>
            </a:endParaRPr>
          </a:p>
          <a:p>
            <a:pPr indent="-311150" lvl="0" marL="457200" rtl="0" algn="l">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 10 minutes</a:t>
            </a:r>
            <a:endParaRPr sz="1300">
              <a:solidFill>
                <a:schemeClr val="dk1"/>
              </a:solidFill>
              <a:latin typeface="Roboto"/>
              <a:ea typeface="Roboto"/>
              <a:cs typeface="Roboto"/>
              <a:sym typeface="Roboto"/>
            </a:endParaRPr>
          </a:p>
        </p:txBody>
      </p:sp>
      <p:pic>
        <p:nvPicPr>
          <p:cNvPr id="291" name="Google Shape;291;p29"/>
          <p:cNvPicPr preferRelativeResize="0"/>
          <p:nvPr/>
        </p:nvPicPr>
        <p:blipFill>
          <a:blip r:embed="rId3">
            <a:alphaModFix/>
          </a:blip>
          <a:stretch>
            <a:fillRect/>
          </a:stretch>
        </p:blipFill>
        <p:spPr>
          <a:xfrm>
            <a:off x="4847075" y="970293"/>
            <a:ext cx="3302725" cy="2209156"/>
          </a:xfrm>
          <a:prstGeom prst="rect">
            <a:avLst/>
          </a:prstGeom>
          <a:noFill/>
          <a:ln>
            <a:noFill/>
          </a:ln>
        </p:spPr>
      </p:pic>
      <p:grpSp>
        <p:nvGrpSpPr>
          <p:cNvPr id="292" name="Google Shape;292;p29"/>
          <p:cNvGrpSpPr/>
          <p:nvPr/>
        </p:nvGrpSpPr>
        <p:grpSpPr>
          <a:xfrm>
            <a:off x="294451" y="4121758"/>
            <a:ext cx="2578931" cy="786609"/>
            <a:chOff x="496005" y="2800065"/>
            <a:chExt cx="2394995" cy="786609"/>
          </a:xfrm>
        </p:grpSpPr>
        <p:sp>
          <p:nvSpPr>
            <p:cNvPr id="293" name="Google Shape;293;p29"/>
            <p:cNvSpPr/>
            <p:nvPr/>
          </p:nvSpPr>
          <p:spPr>
            <a:xfrm>
              <a:off x="932600" y="3079475"/>
              <a:ext cx="19584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 name="Google Shape;294;p29"/>
            <p:cNvGrpSpPr/>
            <p:nvPr/>
          </p:nvGrpSpPr>
          <p:grpSpPr>
            <a:xfrm>
              <a:off x="496005" y="2800065"/>
              <a:ext cx="1308900" cy="786609"/>
              <a:chOff x="496005" y="2800065"/>
              <a:chExt cx="1308900" cy="786609"/>
            </a:xfrm>
          </p:grpSpPr>
          <p:sp>
            <p:nvSpPr>
              <p:cNvPr id="295" name="Google Shape;295;p29"/>
              <p:cNvSpPr txBox="1"/>
              <p:nvPr/>
            </p:nvSpPr>
            <p:spPr>
              <a:xfrm>
                <a:off x="496005" y="3215274"/>
                <a:ext cx="13089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2018/01/01</a:t>
                </a:r>
                <a:endParaRPr b="1" sz="1200">
                  <a:latin typeface="Roboto"/>
                  <a:ea typeface="Roboto"/>
                  <a:cs typeface="Roboto"/>
                  <a:sym typeface="Roboto"/>
                </a:endParaRPr>
              </a:p>
            </p:txBody>
          </p:sp>
          <p:grpSp>
            <p:nvGrpSpPr>
              <p:cNvPr id="296" name="Google Shape;296;p29"/>
              <p:cNvGrpSpPr/>
              <p:nvPr/>
            </p:nvGrpSpPr>
            <p:grpSpPr>
              <a:xfrm>
                <a:off x="881025" y="2800065"/>
                <a:ext cx="92400" cy="411825"/>
                <a:chOff x="845575" y="2563700"/>
                <a:chExt cx="92400" cy="411825"/>
              </a:xfrm>
            </p:grpSpPr>
            <p:cxnSp>
              <p:nvCxnSpPr>
                <p:cNvPr id="297" name="Google Shape;297;p29"/>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98" name="Google Shape;298;p29"/>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99" name="Google Shape;299;p29"/>
          <p:cNvGrpSpPr/>
          <p:nvPr/>
        </p:nvGrpSpPr>
        <p:grpSpPr>
          <a:xfrm>
            <a:off x="2752900" y="4025400"/>
            <a:ext cx="3232103" cy="788696"/>
            <a:chOff x="2838337" y="2702596"/>
            <a:chExt cx="2011015" cy="788696"/>
          </a:xfrm>
        </p:grpSpPr>
        <p:sp>
          <p:nvSpPr>
            <p:cNvPr id="300" name="Google Shape;300;p29"/>
            <p:cNvSpPr/>
            <p:nvPr/>
          </p:nvSpPr>
          <p:spPr>
            <a:xfrm>
              <a:off x="2890952" y="3079475"/>
              <a:ext cx="1958400" cy="133500"/>
            </a:xfrm>
            <a:prstGeom prst="rect">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 name="Google Shape;301;p29"/>
            <p:cNvGrpSpPr/>
            <p:nvPr/>
          </p:nvGrpSpPr>
          <p:grpSpPr>
            <a:xfrm>
              <a:off x="2838337" y="2702596"/>
              <a:ext cx="1958400" cy="788696"/>
              <a:chOff x="2838337" y="2702596"/>
              <a:chExt cx="1958400" cy="788696"/>
            </a:xfrm>
          </p:grpSpPr>
          <p:sp>
            <p:nvSpPr>
              <p:cNvPr id="302" name="Google Shape;302;p29"/>
              <p:cNvSpPr txBox="1"/>
              <p:nvPr/>
            </p:nvSpPr>
            <p:spPr>
              <a:xfrm>
                <a:off x="2838337" y="2702596"/>
                <a:ext cx="19584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Now (Week 0)                 -                     Week 2</a:t>
                </a:r>
                <a:endParaRPr b="1" sz="1200">
                  <a:latin typeface="Roboto"/>
                  <a:ea typeface="Roboto"/>
                  <a:cs typeface="Roboto"/>
                  <a:sym typeface="Roboto"/>
                </a:endParaRPr>
              </a:p>
            </p:txBody>
          </p:sp>
          <p:grpSp>
            <p:nvGrpSpPr>
              <p:cNvPr id="303" name="Google Shape;303;p29"/>
              <p:cNvGrpSpPr/>
              <p:nvPr/>
            </p:nvGrpSpPr>
            <p:grpSpPr>
              <a:xfrm rot="10800000">
                <a:off x="2849073" y="3079467"/>
                <a:ext cx="92400" cy="411825"/>
                <a:chOff x="2070100" y="2563700"/>
                <a:chExt cx="92400" cy="411825"/>
              </a:xfrm>
            </p:grpSpPr>
            <p:cxnSp>
              <p:nvCxnSpPr>
                <p:cNvPr id="304" name="Google Shape;304;p29"/>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05" name="Google Shape;305;p29"/>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06" name="Google Shape;306;p29"/>
          <p:cNvGrpSpPr/>
          <p:nvPr/>
        </p:nvGrpSpPr>
        <p:grpSpPr>
          <a:xfrm>
            <a:off x="5704712" y="4121772"/>
            <a:ext cx="1438660" cy="786591"/>
            <a:chOff x="4526649" y="2800065"/>
            <a:chExt cx="2281053" cy="786591"/>
          </a:xfrm>
        </p:grpSpPr>
        <p:sp>
          <p:nvSpPr>
            <p:cNvPr id="307" name="Google Shape;307;p29"/>
            <p:cNvSpPr/>
            <p:nvPr/>
          </p:nvSpPr>
          <p:spPr>
            <a:xfrm>
              <a:off x="4849302" y="3079475"/>
              <a:ext cx="19584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8" name="Google Shape;308;p29"/>
            <p:cNvGrpSpPr/>
            <p:nvPr/>
          </p:nvGrpSpPr>
          <p:grpSpPr>
            <a:xfrm>
              <a:off x="4526649" y="2800065"/>
              <a:ext cx="2280900" cy="786591"/>
              <a:chOff x="4526649" y="2800065"/>
              <a:chExt cx="2280900" cy="786591"/>
            </a:xfrm>
          </p:grpSpPr>
          <p:grpSp>
            <p:nvGrpSpPr>
              <p:cNvPr id="309" name="Google Shape;309;p29"/>
              <p:cNvGrpSpPr/>
              <p:nvPr/>
            </p:nvGrpSpPr>
            <p:grpSpPr>
              <a:xfrm>
                <a:off x="4808316" y="2800065"/>
                <a:ext cx="92400" cy="411825"/>
                <a:chOff x="845575" y="2563700"/>
                <a:chExt cx="92400" cy="411825"/>
              </a:xfrm>
            </p:grpSpPr>
            <p:cxnSp>
              <p:nvCxnSpPr>
                <p:cNvPr id="310" name="Google Shape;310;p29"/>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11" name="Google Shape;311;p29"/>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9"/>
              <p:cNvSpPr txBox="1"/>
              <p:nvPr/>
            </p:nvSpPr>
            <p:spPr>
              <a:xfrm>
                <a:off x="4526649" y="3215256"/>
                <a:ext cx="22809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Week 3</a:t>
                </a:r>
                <a:endParaRPr b="1" sz="1200">
                  <a:latin typeface="Roboto"/>
                  <a:ea typeface="Roboto"/>
                  <a:cs typeface="Roboto"/>
                  <a:sym typeface="Roboto"/>
                </a:endParaRPr>
              </a:p>
            </p:txBody>
          </p:sp>
        </p:grpSp>
      </p:grpSp>
      <p:pic>
        <p:nvPicPr>
          <p:cNvPr id="313" name="Google Shape;313;p29"/>
          <p:cNvPicPr preferRelativeResize="0"/>
          <p:nvPr/>
        </p:nvPicPr>
        <p:blipFill>
          <a:blip r:embed="rId4">
            <a:alphaModFix/>
          </a:blip>
          <a:stretch>
            <a:fillRect/>
          </a:stretch>
        </p:blipFill>
        <p:spPr>
          <a:xfrm rot="-5400000">
            <a:off x="1464325" y="2997125"/>
            <a:ext cx="660250" cy="2063750"/>
          </a:xfrm>
          <a:prstGeom prst="rect">
            <a:avLst/>
          </a:prstGeom>
          <a:noFill/>
          <a:ln>
            <a:noFill/>
          </a:ln>
        </p:spPr>
      </p:pic>
      <p:sp>
        <p:nvSpPr>
          <p:cNvPr id="314" name="Google Shape;314;p29"/>
          <p:cNvSpPr txBox="1"/>
          <p:nvPr/>
        </p:nvSpPr>
        <p:spPr>
          <a:xfrm>
            <a:off x="1434575" y="3371425"/>
            <a:ext cx="14388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8761D"/>
                </a:solidFill>
                <a:latin typeface="Roboto"/>
                <a:ea typeface="Roboto"/>
                <a:cs typeface="Roboto"/>
                <a:sym typeface="Roboto"/>
              </a:rPr>
              <a:t>Training</a:t>
            </a:r>
            <a:endParaRPr b="1">
              <a:solidFill>
                <a:srgbClr val="38761D"/>
              </a:solidFill>
              <a:latin typeface="Roboto"/>
              <a:ea typeface="Roboto"/>
              <a:cs typeface="Roboto"/>
              <a:sym typeface="Roboto"/>
            </a:endParaRPr>
          </a:p>
        </p:txBody>
      </p:sp>
      <p:pic>
        <p:nvPicPr>
          <p:cNvPr id="315" name="Google Shape;315;p29"/>
          <p:cNvPicPr preferRelativeResize="0"/>
          <p:nvPr/>
        </p:nvPicPr>
        <p:blipFill>
          <a:blip r:embed="rId4">
            <a:alphaModFix/>
          </a:blip>
          <a:stretch>
            <a:fillRect/>
          </a:stretch>
        </p:blipFill>
        <p:spPr>
          <a:xfrm rot="-5400000">
            <a:off x="6207712" y="3391338"/>
            <a:ext cx="660250" cy="1275325"/>
          </a:xfrm>
          <a:prstGeom prst="rect">
            <a:avLst/>
          </a:prstGeom>
          <a:noFill/>
          <a:ln>
            <a:noFill/>
          </a:ln>
        </p:spPr>
      </p:pic>
      <p:sp>
        <p:nvSpPr>
          <p:cNvPr id="316" name="Google Shape;316;p29"/>
          <p:cNvSpPr txBox="1"/>
          <p:nvPr/>
        </p:nvSpPr>
        <p:spPr>
          <a:xfrm>
            <a:off x="5984988" y="3404613"/>
            <a:ext cx="14388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8761D"/>
                </a:solidFill>
                <a:latin typeface="Roboto"/>
                <a:ea typeface="Roboto"/>
                <a:cs typeface="Roboto"/>
                <a:sym typeface="Roboto"/>
              </a:rPr>
              <a:t>Prediction</a:t>
            </a:r>
            <a:endParaRPr b="1">
              <a:solidFill>
                <a:srgbClr val="38761D"/>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0"/>
          <p:cNvSpPr txBox="1"/>
          <p:nvPr>
            <p:ph type="title"/>
          </p:nvPr>
        </p:nvSpPr>
        <p:spPr>
          <a:xfrm>
            <a:off x="311700" y="13927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Distribution of Difference </a:t>
            </a:r>
            <a:endParaRPr/>
          </a:p>
        </p:txBody>
      </p:sp>
      <p:sp>
        <p:nvSpPr>
          <p:cNvPr id="322" name="Google Shape;322;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23" name="Google Shape;323;p30"/>
          <p:cNvSpPr txBox="1"/>
          <p:nvPr/>
        </p:nvSpPr>
        <p:spPr>
          <a:xfrm>
            <a:off x="1556112" y="721750"/>
            <a:ext cx="6031800" cy="52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latin typeface="Roboto"/>
                <a:ea typeface="Roboto"/>
                <a:cs typeface="Roboto"/>
                <a:sym typeface="Roboto"/>
              </a:rPr>
              <a:t>Histogram of Actual - Predicted Slot Headcount</a:t>
            </a:r>
            <a:endParaRPr b="1" sz="2100">
              <a:latin typeface="Roboto"/>
              <a:ea typeface="Roboto"/>
              <a:cs typeface="Roboto"/>
              <a:sym typeface="Roboto"/>
            </a:endParaRPr>
          </a:p>
        </p:txBody>
      </p:sp>
      <p:pic>
        <p:nvPicPr>
          <p:cNvPr id="324" name="Google Shape;324;p30"/>
          <p:cNvPicPr preferRelativeResize="0"/>
          <p:nvPr/>
        </p:nvPicPr>
        <p:blipFill>
          <a:blip r:embed="rId3">
            <a:alphaModFix/>
          </a:blip>
          <a:stretch>
            <a:fillRect/>
          </a:stretch>
        </p:blipFill>
        <p:spPr>
          <a:xfrm>
            <a:off x="1624725" y="1190325"/>
            <a:ext cx="5447127" cy="39531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1"/>
          <p:cNvSpPr txBox="1"/>
          <p:nvPr>
            <p:ph type="title"/>
          </p:nvPr>
        </p:nvSpPr>
        <p:spPr>
          <a:xfrm>
            <a:off x="311700" y="13927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Error Distribution</a:t>
            </a:r>
            <a:endParaRPr/>
          </a:p>
        </p:txBody>
      </p:sp>
      <p:sp>
        <p:nvSpPr>
          <p:cNvPr id="330" name="Google Shape;330;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31" name="Google Shape;331;p31"/>
          <p:cNvPicPr preferRelativeResize="0"/>
          <p:nvPr/>
        </p:nvPicPr>
        <p:blipFill>
          <a:blip r:embed="rId3">
            <a:alphaModFix/>
          </a:blip>
          <a:stretch>
            <a:fillRect/>
          </a:stretch>
        </p:blipFill>
        <p:spPr>
          <a:xfrm>
            <a:off x="1747850" y="842675"/>
            <a:ext cx="5806716" cy="42141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311700" y="13927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Agenda</a:t>
            </a:r>
            <a:endParaRPr/>
          </a:p>
        </p:txBody>
      </p:sp>
      <p:sp>
        <p:nvSpPr>
          <p:cNvPr id="74" name="Google Shape;74;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200"/>
              <a:t>‹#›</a:t>
            </a:fld>
            <a:endParaRPr sz="1200"/>
          </a:p>
        </p:txBody>
      </p:sp>
      <p:sp>
        <p:nvSpPr>
          <p:cNvPr id="75" name="Google Shape;75;p14"/>
          <p:cNvSpPr txBox="1"/>
          <p:nvPr/>
        </p:nvSpPr>
        <p:spPr>
          <a:xfrm>
            <a:off x="311700" y="1110225"/>
            <a:ext cx="4048800" cy="3437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Roboto"/>
              <a:buAutoNum type="arabicPeriod"/>
            </a:pPr>
            <a:r>
              <a:rPr lang="en">
                <a:latin typeface="Roboto"/>
                <a:ea typeface="Roboto"/>
                <a:cs typeface="Roboto"/>
                <a:sym typeface="Roboto"/>
              </a:rPr>
              <a:t>Headcount Modeling Results </a:t>
            </a:r>
            <a:endParaRPr>
              <a:latin typeface="Roboto"/>
              <a:ea typeface="Roboto"/>
              <a:cs typeface="Roboto"/>
              <a:sym typeface="Roboto"/>
            </a:endParaRPr>
          </a:p>
          <a:p>
            <a:pPr indent="-317500" lvl="1" marL="914400" rtl="0" algn="l">
              <a:lnSpc>
                <a:spcPct val="150000"/>
              </a:lnSpc>
              <a:spcBef>
                <a:spcPts val="0"/>
              </a:spcBef>
              <a:spcAft>
                <a:spcPts val="0"/>
              </a:spcAft>
              <a:buSzPts val="1400"/>
              <a:buFont typeface="Roboto"/>
              <a:buAutoNum type="alphaLcPeriod"/>
            </a:pPr>
            <a:r>
              <a:rPr lang="en">
                <a:latin typeface="Roboto"/>
                <a:ea typeface="Roboto"/>
                <a:cs typeface="Roboto"/>
                <a:sym typeface="Roboto"/>
              </a:rPr>
              <a:t>Accuracy</a:t>
            </a:r>
            <a:endParaRPr>
              <a:latin typeface="Roboto"/>
              <a:ea typeface="Roboto"/>
              <a:cs typeface="Roboto"/>
              <a:sym typeface="Roboto"/>
            </a:endParaRPr>
          </a:p>
          <a:p>
            <a:pPr indent="-317500" lvl="1" marL="914400" rtl="0" algn="l">
              <a:lnSpc>
                <a:spcPct val="150000"/>
              </a:lnSpc>
              <a:spcBef>
                <a:spcPts val="0"/>
              </a:spcBef>
              <a:spcAft>
                <a:spcPts val="0"/>
              </a:spcAft>
              <a:buSzPts val="1400"/>
              <a:buFont typeface="Roboto"/>
              <a:buAutoNum type="alphaLcPeriod"/>
            </a:pPr>
            <a:r>
              <a:rPr lang="en">
                <a:latin typeface="Roboto"/>
                <a:ea typeface="Roboto"/>
                <a:cs typeface="Roboto"/>
                <a:sym typeface="Roboto"/>
              </a:rPr>
              <a:t>What you can expect </a:t>
            </a:r>
            <a:endParaRPr>
              <a:latin typeface="Roboto"/>
              <a:ea typeface="Roboto"/>
              <a:cs typeface="Roboto"/>
              <a:sym typeface="Roboto"/>
            </a:endParaRPr>
          </a:p>
          <a:p>
            <a:pPr indent="-317500" lvl="0" marL="457200" rtl="0" algn="l">
              <a:lnSpc>
                <a:spcPct val="150000"/>
              </a:lnSpc>
              <a:spcBef>
                <a:spcPts val="1000"/>
              </a:spcBef>
              <a:spcAft>
                <a:spcPts val="0"/>
              </a:spcAft>
              <a:buSzPts val="1400"/>
              <a:buFont typeface="Roboto"/>
              <a:buAutoNum type="arabicPeriod"/>
            </a:pPr>
            <a:r>
              <a:rPr lang="en">
                <a:latin typeface="Roboto"/>
                <a:ea typeface="Roboto"/>
                <a:cs typeface="Roboto"/>
                <a:sym typeface="Roboto"/>
              </a:rPr>
              <a:t>Model Development</a:t>
            </a:r>
            <a:endParaRPr>
              <a:latin typeface="Roboto"/>
              <a:ea typeface="Roboto"/>
              <a:cs typeface="Roboto"/>
              <a:sym typeface="Roboto"/>
            </a:endParaRPr>
          </a:p>
          <a:p>
            <a:pPr indent="-317500" lvl="1" marL="914400" rtl="0" algn="l">
              <a:lnSpc>
                <a:spcPct val="150000"/>
              </a:lnSpc>
              <a:spcBef>
                <a:spcPts val="0"/>
              </a:spcBef>
              <a:spcAft>
                <a:spcPts val="0"/>
              </a:spcAft>
              <a:buSzPts val="1400"/>
              <a:buFont typeface="Roboto"/>
              <a:buAutoNum type="alphaLcPeriod"/>
            </a:pPr>
            <a:r>
              <a:rPr lang="en">
                <a:latin typeface="Roboto"/>
                <a:ea typeface="Roboto"/>
                <a:cs typeface="Roboto"/>
                <a:sym typeface="Roboto"/>
              </a:rPr>
              <a:t>Random Forest Technique</a:t>
            </a:r>
            <a:endParaRPr>
              <a:latin typeface="Roboto"/>
              <a:ea typeface="Roboto"/>
              <a:cs typeface="Roboto"/>
              <a:sym typeface="Roboto"/>
            </a:endParaRPr>
          </a:p>
          <a:p>
            <a:pPr indent="-317500" lvl="1" marL="914400" rtl="0" algn="l">
              <a:lnSpc>
                <a:spcPct val="150000"/>
              </a:lnSpc>
              <a:spcBef>
                <a:spcPts val="0"/>
              </a:spcBef>
              <a:spcAft>
                <a:spcPts val="0"/>
              </a:spcAft>
              <a:buSzPts val="1400"/>
              <a:buFont typeface="Roboto"/>
              <a:buAutoNum type="alphaLcPeriod"/>
            </a:pPr>
            <a:r>
              <a:rPr lang="en">
                <a:latin typeface="Roboto"/>
                <a:ea typeface="Roboto"/>
                <a:cs typeface="Roboto"/>
                <a:sym typeface="Roboto"/>
              </a:rPr>
              <a:t>Dataset</a:t>
            </a:r>
            <a:endParaRPr>
              <a:latin typeface="Roboto"/>
              <a:ea typeface="Roboto"/>
              <a:cs typeface="Roboto"/>
              <a:sym typeface="Roboto"/>
            </a:endParaRPr>
          </a:p>
          <a:p>
            <a:pPr indent="-317500" lvl="1" marL="914400" rtl="0" algn="l">
              <a:lnSpc>
                <a:spcPct val="150000"/>
              </a:lnSpc>
              <a:spcBef>
                <a:spcPts val="0"/>
              </a:spcBef>
              <a:spcAft>
                <a:spcPts val="0"/>
              </a:spcAft>
              <a:buSzPts val="1400"/>
              <a:buFont typeface="Roboto"/>
              <a:buAutoNum type="alphaLcPeriod"/>
            </a:pPr>
            <a:r>
              <a:rPr lang="en">
                <a:latin typeface="Roboto"/>
                <a:ea typeface="Roboto"/>
                <a:cs typeface="Roboto"/>
                <a:sym typeface="Roboto"/>
              </a:rPr>
              <a:t>Variable selection</a:t>
            </a:r>
            <a:endParaRPr>
              <a:latin typeface="Roboto"/>
              <a:ea typeface="Roboto"/>
              <a:cs typeface="Roboto"/>
              <a:sym typeface="Roboto"/>
            </a:endParaRPr>
          </a:p>
          <a:p>
            <a:pPr indent="-317500" lvl="0" marL="457200" rtl="0" algn="l">
              <a:lnSpc>
                <a:spcPct val="150000"/>
              </a:lnSpc>
              <a:spcBef>
                <a:spcPts val="0"/>
              </a:spcBef>
              <a:spcAft>
                <a:spcPts val="0"/>
              </a:spcAft>
              <a:buSzPts val="1400"/>
              <a:buFont typeface="Roboto"/>
              <a:buAutoNum type="arabicPeriod"/>
            </a:pPr>
            <a:r>
              <a:rPr lang="en">
                <a:latin typeface="Roboto"/>
                <a:ea typeface="Roboto"/>
                <a:cs typeface="Roboto"/>
                <a:sym typeface="Roboto"/>
              </a:rPr>
              <a:t>Detailed Model Performance</a:t>
            </a:r>
            <a:endParaRPr>
              <a:latin typeface="Roboto"/>
              <a:ea typeface="Roboto"/>
              <a:cs typeface="Roboto"/>
              <a:sym typeface="Roboto"/>
            </a:endParaRPr>
          </a:p>
          <a:p>
            <a:pPr indent="-317500" lvl="0" marL="457200" rtl="0" algn="l">
              <a:lnSpc>
                <a:spcPct val="150000"/>
              </a:lnSpc>
              <a:spcBef>
                <a:spcPts val="0"/>
              </a:spcBef>
              <a:spcAft>
                <a:spcPts val="0"/>
              </a:spcAft>
              <a:buSzPts val="1400"/>
              <a:buFont typeface="Roboto"/>
              <a:buAutoNum type="arabicPeriod"/>
            </a:pPr>
            <a:r>
              <a:rPr lang="en">
                <a:latin typeface="Roboto"/>
                <a:ea typeface="Roboto"/>
                <a:cs typeface="Roboto"/>
                <a:sym typeface="Roboto"/>
              </a:rPr>
              <a:t>Recommended Next Steps</a:t>
            </a:r>
            <a:endParaRPr>
              <a:latin typeface="Roboto"/>
              <a:ea typeface="Roboto"/>
              <a:cs typeface="Roboto"/>
              <a:sym typeface="Roboto"/>
            </a:endParaRPr>
          </a:p>
          <a:p>
            <a:pPr indent="-317500" lvl="0" marL="457200" rtl="0" algn="l">
              <a:lnSpc>
                <a:spcPct val="150000"/>
              </a:lnSpc>
              <a:spcBef>
                <a:spcPts val="0"/>
              </a:spcBef>
              <a:spcAft>
                <a:spcPts val="0"/>
              </a:spcAft>
              <a:buSzPts val="1400"/>
              <a:buFont typeface="Roboto"/>
              <a:buAutoNum type="arabicPeriod"/>
            </a:pPr>
            <a:r>
              <a:rPr lang="en">
                <a:latin typeface="Roboto"/>
                <a:ea typeface="Roboto"/>
                <a:cs typeface="Roboto"/>
                <a:sym typeface="Roboto"/>
              </a:rPr>
              <a:t>Q&amp;A</a:t>
            </a:r>
            <a:endParaRPr>
              <a:latin typeface="Roboto"/>
              <a:ea typeface="Roboto"/>
              <a:cs typeface="Roboto"/>
              <a:sym typeface="Roboto"/>
            </a:endParaRPr>
          </a:p>
        </p:txBody>
      </p:sp>
      <p:pic>
        <p:nvPicPr>
          <p:cNvPr id="76" name="Google Shape;76;p14"/>
          <p:cNvPicPr preferRelativeResize="0"/>
          <p:nvPr/>
        </p:nvPicPr>
        <p:blipFill rotWithShape="1">
          <a:blip r:embed="rId3">
            <a:alphaModFix/>
          </a:blip>
          <a:srcRect b="3428" l="1209" r="1209" t="1865"/>
          <a:stretch/>
        </p:blipFill>
        <p:spPr>
          <a:xfrm>
            <a:off x="4720050" y="1939825"/>
            <a:ext cx="3752399" cy="23474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2"/>
          <p:cNvSpPr txBox="1"/>
          <p:nvPr>
            <p:ph type="title"/>
          </p:nvPr>
        </p:nvSpPr>
        <p:spPr>
          <a:xfrm>
            <a:off x="311700" y="13927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Results (2022 vs 2023)</a:t>
            </a:r>
            <a:endParaRPr/>
          </a:p>
        </p:txBody>
      </p:sp>
      <p:sp>
        <p:nvSpPr>
          <p:cNvPr id="337" name="Google Shape;337;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38" name="Google Shape;338;p32"/>
          <p:cNvPicPr preferRelativeResize="0"/>
          <p:nvPr/>
        </p:nvPicPr>
        <p:blipFill rotWithShape="1">
          <a:blip r:embed="rId4">
            <a:alphaModFix/>
          </a:blip>
          <a:srcRect b="49433" l="970" r="0" t="0"/>
          <a:stretch/>
        </p:blipFill>
        <p:spPr>
          <a:xfrm>
            <a:off x="61775" y="3745575"/>
            <a:ext cx="6332849" cy="1091950"/>
          </a:xfrm>
          <a:prstGeom prst="rect">
            <a:avLst/>
          </a:prstGeom>
          <a:noFill/>
          <a:ln>
            <a:noFill/>
          </a:ln>
        </p:spPr>
      </p:pic>
      <p:sp>
        <p:nvSpPr>
          <p:cNvPr id="339" name="Google Shape;339;p32"/>
          <p:cNvSpPr txBox="1"/>
          <p:nvPr/>
        </p:nvSpPr>
        <p:spPr>
          <a:xfrm>
            <a:off x="6479575" y="3610550"/>
            <a:ext cx="2618100" cy="15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Overall there is a slight downward trend in headcount from 2012-2023. Our model slightly overpredicts in 2023, which is to be expected due to this </a:t>
            </a:r>
            <a:r>
              <a:rPr lang="en">
                <a:latin typeface="Roboto"/>
                <a:ea typeface="Roboto"/>
                <a:cs typeface="Roboto"/>
                <a:sym typeface="Roboto"/>
              </a:rPr>
              <a:t>downward</a:t>
            </a:r>
            <a:r>
              <a:rPr lang="en">
                <a:latin typeface="Roboto"/>
                <a:ea typeface="Roboto"/>
                <a:cs typeface="Roboto"/>
                <a:sym typeface="Roboto"/>
              </a:rPr>
              <a:t> trend.</a:t>
            </a:r>
            <a:endParaRPr sz="1300">
              <a:solidFill>
                <a:schemeClr val="dk2"/>
              </a:solidFill>
              <a:latin typeface="Roboto"/>
              <a:ea typeface="Roboto"/>
              <a:cs typeface="Roboto"/>
              <a:sym typeface="Roboto"/>
            </a:endParaRPr>
          </a:p>
        </p:txBody>
      </p:sp>
      <p:pic>
        <p:nvPicPr>
          <p:cNvPr id="340" name="Google Shape;340;p32"/>
          <p:cNvPicPr preferRelativeResize="0"/>
          <p:nvPr/>
        </p:nvPicPr>
        <p:blipFill>
          <a:blip r:embed="rId5">
            <a:alphaModFix/>
          </a:blip>
          <a:stretch>
            <a:fillRect/>
          </a:stretch>
        </p:blipFill>
        <p:spPr>
          <a:xfrm>
            <a:off x="1774225" y="915375"/>
            <a:ext cx="3684240" cy="26778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3"/>
          <p:cNvSpPr txBox="1"/>
          <p:nvPr>
            <p:ph type="title"/>
          </p:nvPr>
        </p:nvSpPr>
        <p:spPr>
          <a:xfrm>
            <a:off x="311700" y="13927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a:t>
            </a:r>
            <a:r>
              <a:rPr lang="en"/>
              <a:t>sults (Hours)</a:t>
            </a:r>
            <a:endParaRPr/>
          </a:p>
        </p:txBody>
      </p:sp>
      <p:sp>
        <p:nvSpPr>
          <p:cNvPr id="346" name="Google Shape;346;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47" name="Google Shape;347;p33"/>
          <p:cNvSpPr txBox="1"/>
          <p:nvPr/>
        </p:nvSpPr>
        <p:spPr>
          <a:xfrm rot="-5400000">
            <a:off x="-218475" y="2960000"/>
            <a:ext cx="3938700" cy="52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Roboto"/>
                <a:ea typeface="Roboto"/>
                <a:cs typeface="Roboto"/>
                <a:sym typeface="Roboto"/>
              </a:rPr>
              <a:t>Actual- Predict Headcount</a:t>
            </a:r>
            <a:endParaRPr b="1" sz="1500">
              <a:latin typeface="Roboto"/>
              <a:ea typeface="Roboto"/>
              <a:cs typeface="Roboto"/>
              <a:sym typeface="Roboto"/>
            </a:endParaRPr>
          </a:p>
        </p:txBody>
      </p:sp>
      <p:sp>
        <p:nvSpPr>
          <p:cNvPr id="348" name="Google Shape;348;p33"/>
          <p:cNvSpPr txBox="1"/>
          <p:nvPr/>
        </p:nvSpPr>
        <p:spPr>
          <a:xfrm>
            <a:off x="1556112" y="686775"/>
            <a:ext cx="6031800" cy="52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latin typeface="Roboto"/>
                <a:ea typeface="Roboto"/>
                <a:cs typeface="Roboto"/>
                <a:sym typeface="Roboto"/>
              </a:rPr>
              <a:t>Average Hourly Difference between </a:t>
            </a:r>
            <a:r>
              <a:rPr b="1" lang="en" sz="2100">
                <a:latin typeface="Roboto"/>
                <a:ea typeface="Roboto"/>
                <a:cs typeface="Roboto"/>
                <a:sym typeface="Roboto"/>
              </a:rPr>
              <a:t>Predicted</a:t>
            </a:r>
            <a:r>
              <a:rPr b="1" lang="en" sz="2100">
                <a:latin typeface="Roboto"/>
                <a:ea typeface="Roboto"/>
                <a:cs typeface="Roboto"/>
                <a:sym typeface="Roboto"/>
              </a:rPr>
              <a:t> and Actual Slot Headcount</a:t>
            </a:r>
            <a:endParaRPr b="1" sz="2100">
              <a:latin typeface="Roboto"/>
              <a:ea typeface="Roboto"/>
              <a:cs typeface="Roboto"/>
              <a:sym typeface="Roboto"/>
            </a:endParaRPr>
          </a:p>
        </p:txBody>
      </p:sp>
      <p:sp>
        <p:nvSpPr>
          <p:cNvPr id="349" name="Google Shape;349;p33"/>
          <p:cNvSpPr txBox="1"/>
          <p:nvPr/>
        </p:nvSpPr>
        <p:spPr>
          <a:xfrm>
            <a:off x="2212988" y="4803425"/>
            <a:ext cx="3938700" cy="52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Roboto"/>
                <a:ea typeface="Roboto"/>
                <a:cs typeface="Roboto"/>
                <a:sym typeface="Roboto"/>
              </a:rPr>
              <a:t>Hour</a:t>
            </a:r>
            <a:endParaRPr b="1" sz="1500">
              <a:latin typeface="Roboto"/>
              <a:ea typeface="Roboto"/>
              <a:cs typeface="Roboto"/>
              <a:sym typeface="Roboto"/>
            </a:endParaRPr>
          </a:p>
        </p:txBody>
      </p:sp>
      <p:pic>
        <p:nvPicPr>
          <p:cNvPr id="350" name="Google Shape;350;p33"/>
          <p:cNvPicPr preferRelativeResize="0"/>
          <p:nvPr/>
        </p:nvPicPr>
        <p:blipFill>
          <a:blip r:embed="rId3">
            <a:alphaModFix/>
          </a:blip>
          <a:stretch>
            <a:fillRect/>
          </a:stretch>
        </p:blipFill>
        <p:spPr>
          <a:xfrm>
            <a:off x="2212988" y="1516875"/>
            <a:ext cx="6059989" cy="3286549"/>
          </a:xfrm>
          <a:prstGeom prst="rect">
            <a:avLst/>
          </a:prstGeom>
          <a:noFill/>
          <a:ln>
            <a:noFill/>
          </a:ln>
        </p:spPr>
      </p:pic>
      <p:sp>
        <p:nvSpPr>
          <p:cNvPr id="351" name="Google Shape;351;p33"/>
          <p:cNvSpPr txBox="1"/>
          <p:nvPr/>
        </p:nvSpPr>
        <p:spPr>
          <a:xfrm>
            <a:off x="175500" y="1161225"/>
            <a:ext cx="1380600" cy="4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Boxplot Explanation:</a:t>
            </a:r>
            <a:endParaRPr sz="1300">
              <a:solidFill>
                <a:schemeClr val="dk2"/>
              </a:solidFill>
              <a:latin typeface="Roboto"/>
              <a:ea typeface="Roboto"/>
              <a:cs typeface="Roboto"/>
              <a:sym typeface="Roboto"/>
            </a:endParaRPr>
          </a:p>
          <a:p>
            <a:pPr indent="0" lvl="0" marL="0" rtl="0" algn="l">
              <a:spcBef>
                <a:spcPts val="0"/>
              </a:spcBef>
              <a:spcAft>
                <a:spcPts val="0"/>
              </a:spcAft>
              <a:buNone/>
            </a:pPr>
            <a:r>
              <a:rPr lang="en" sz="1300">
                <a:solidFill>
                  <a:schemeClr val="dk2"/>
                </a:solidFill>
                <a:latin typeface="Roboto"/>
                <a:ea typeface="Roboto"/>
                <a:cs typeface="Roboto"/>
                <a:sym typeface="Roboto"/>
              </a:rPr>
              <a:t>Yellow bar: mean</a:t>
            </a:r>
            <a:endParaRPr sz="1300">
              <a:solidFill>
                <a:schemeClr val="dk2"/>
              </a:solidFill>
              <a:latin typeface="Roboto"/>
              <a:ea typeface="Roboto"/>
              <a:cs typeface="Roboto"/>
              <a:sym typeface="Roboto"/>
            </a:endParaRPr>
          </a:p>
          <a:p>
            <a:pPr indent="0" lvl="0" marL="0" rtl="0" algn="l">
              <a:spcBef>
                <a:spcPts val="0"/>
              </a:spcBef>
              <a:spcAft>
                <a:spcPts val="0"/>
              </a:spcAft>
              <a:buNone/>
            </a:pPr>
            <a:r>
              <a:rPr lang="en" sz="1300">
                <a:solidFill>
                  <a:schemeClr val="dk2"/>
                </a:solidFill>
                <a:latin typeface="Roboto"/>
                <a:ea typeface="Roboto"/>
                <a:cs typeface="Roboto"/>
                <a:sym typeface="Roboto"/>
              </a:rPr>
              <a:t>Upper bound and lower bound of box: 95% of entire data</a:t>
            </a: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a:p>
            <a:pPr indent="0" lvl="0" marL="0" rtl="0" algn="l">
              <a:spcBef>
                <a:spcPts val="0"/>
              </a:spcBef>
              <a:spcAft>
                <a:spcPts val="0"/>
              </a:spcAft>
              <a:buNone/>
            </a:pPr>
            <a:r>
              <a:rPr lang="en" sz="1300">
                <a:solidFill>
                  <a:schemeClr val="dk2"/>
                </a:solidFill>
                <a:latin typeface="Roboto"/>
                <a:ea typeface="Roboto"/>
                <a:cs typeface="Roboto"/>
                <a:sym typeface="Roboto"/>
              </a:rPr>
              <a:t>Whisker:</a:t>
            </a:r>
            <a:endParaRPr sz="1300">
              <a:solidFill>
                <a:schemeClr val="dk2"/>
              </a:solidFill>
              <a:latin typeface="Roboto"/>
              <a:ea typeface="Roboto"/>
              <a:cs typeface="Roboto"/>
              <a:sym typeface="Roboto"/>
            </a:endParaRPr>
          </a:p>
          <a:p>
            <a:pPr indent="0" lvl="0" marL="0" rtl="0" algn="l">
              <a:spcBef>
                <a:spcPts val="0"/>
              </a:spcBef>
              <a:spcAft>
                <a:spcPts val="0"/>
              </a:spcAft>
              <a:buNone/>
            </a:pPr>
            <a:r>
              <a:rPr lang="en" sz="1300">
                <a:solidFill>
                  <a:schemeClr val="dk2"/>
                </a:solidFill>
                <a:latin typeface="Roboto"/>
                <a:ea typeface="Roboto"/>
                <a:cs typeface="Roboto"/>
                <a:sym typeface="Roboto"/>
              </a:rPr>
              <a:t>Max and Min of hourly Actual - Predict</a:t>
            </a: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300">
              <a:solidFill>
                <a:schemeClr val="dk2"/>
              </a:solidFill>
              <a:latin typeface="Roboto"/>
              <a:ea typeface="Roboto"/>
              <a:cs typeface="Roboto"/>
              <a:sym typeface="Roboto"/>
            </a:endParaRPr>
          </a:p>
          <a:p>
            <a:pPr indent="0" lvl="0" marL="0" marR="0" rtl="0" algn="l">
              <a:lnSpc>
                <a:spcPct val="115000"/>
              </a:lnSpc>
              <a:spcBef>
                <a:spcPts val="0"/>
              </a:spcBef>
              <a:spcAft>
                <a:spcPts val="0"/>
              </a:spcAft>
              <a:buNone/>
            </a:pPr>
            <a:r>
              <a:rPr lang="en" sz="1300">
                <a:solidFill>
                  <a:schemeClr val="dk2"/>
                </a:solidFill>
                <a:latin typeface="Roboto"/>
                <a:ea typeface="Roboto"/>
                <a:cs typeface="Roboto"/>
                <a:sym typeface="Roboto"/>
              </a:rPr>
              <a:t>Errors relatively similar from Noon to 10pm</a:t>
            </a: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4"/>
          <p:cNvSpPr txBox="1"/>
          <p:nvPr>
            <p:ph type="title"/>
          </p:nvPr>
        </p:nvSpPr>
        <p:spPr>
          <a:xfrm>
            <a:off x="311700" y="13927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Results (Days)</a:t>
            </a:r>
            <a:endParaRPr/>
          </a:p>
        </p:txBody>
      </p:sp>
      <p:sp>
        <p:nvSpPr>
          <p:cNvPr id="357" name="Google Shape;357;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200"/>
              <a:t>‹#›</a:t>
            </a:fld>
            <a:endParaRPr sz="1200"/>
          </a:p>
        </p:txBody>
      </p:sp>
      <p:sp>
        <p:nvSpPr>
          <p:cNvPr id="358" name="Google Shape;358;p34"/>
          <p:cNvSpPr txBox="1"/>
          <p:nvPr/>
        </p:nvSpPr>
        <p:spPr>
          <a:xfrm rot="-5400000">
            <a:off x="-1048250" y="2747925"/>
            <a:ext cx="3938700" cy="52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Roboto"/>
                <a:ea typeface="Roboto"/>
                <a:cs typeface="Roboto"/>
                <a:sym typeface="Roboto"/>
              </a:rPr>
              <a:t>Actual - Prediction Headcount</a:t>
            </a:r>
            <a:endParaRPr b="1" sz="1500">
              <a:latin typeface="Roboto"/>
              <a:ea typeface="Roboto"/>
              <a:cs typeface="Roboto"/>
              <a:sym typeface="Roboto"/>
            </a:endParaRPr>
          </a:p>
        </p:txBody>
      </p:sp>
      <p:sp>
        <p:nvSpPr>
          <p:cNvPr id="359" name="Google Shape;359;p34"/>
          <p:cNvSpPr txBox="1"/>
          <p:nvPr/>
        </p:nvSpPr>
        <p:spPr>
          <a:xfrm>
            <a:off x="1556112" y="686775"/>
            <a:ext cx="6031800" cy="52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latin typeface="Roboto"/>
                <a:ea typeface="Roboto"/>
                <a:cs typeface="Roboto"/>
                <a:sym typeface="Roboto"/>
              </a:rPr>
              <a:t>Average Daily Difference between Predicted and Actual Slot Headcount</a:t>
            </a:r>
            <a:endParaRPr b="1" sz="2100">
              <a:latin typeface="Roboto"/>
              <a:ea typeface="Roboto"/>
              <a:cs typeface="Roboto"/>
              <a:sym typeface="Roboto"/>
            </a:endParaRPr>
          </a:p>
        </p:txBody>
      </p:sp>
      <p:sp>
        <p:nvSpPr>
          <p:cNvPr id="360" name="Google Shape;360;p34"/>
          <p:cNvSpPr txBox="1"/>
          <p:nvPr/>
        </p:nvSpPr>
        <p:spPr>
          <a:xfrm>
            <a:off x="2602663" y="4803425"/>
            <a:ext cx="3938700" cy="52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Roboto"/>
                <a:ea typeface="Roboto"/>
                <a:cs typeface="Roboto"/>
                <a:sym typeface="Roboto"/>
              </a:rPr>
              <a:t>Day of the </a:t>
            </a:r>
            <a:r>
              <a:rPr b="1" lang="en" sz="1500">
                <a:latin typeface="Roboto"/>
                <a:ea typeface="Roboto"/>
                <a:cs typeface="Roboto"/>
                <a:sym typeface="Roboto"/>
              </a:rPr>
              <a:t>Week</a:t>
            </a:r>
            <a:endParaRPr b="1" sz="1500">
              <a:latin typeface="Roboto"/>
              <a:ea typeface="Roboto"/>
              <a:cs typeface="Roboto"/>
              <a:sym typeface="Roboto"/>
            </a:endParaRPr>
          </a:p>
        </p:txBody>
      </p:sp>
      <p:pic>
        <p:nvPicPr>
          <p:cNvPr id="361" name="Google Shape;361;p34"/>
          <p:cNvPicPr preferRelativeResize="0"/>
          <p:nvPr/>
        </p:nvPicPr>
        <p:blipFill>
          <a:blip r:embed="rId3">
            <a:alphaModFix/>
          </a:blip>
          <a:stretch>
            <a:fillRect/>
          </a:stretch>
        </p:blipFill>
        <p:spPr>
          <a:xfrm>
            <a:off x="1336150" y="1364475"/>
            <a:ext cx="6628451" cy="3286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5"/>
          <p:cNvSpPr txBox="1"/>
          <p:nvPr>
            <p:ph type="title"/>
          </p:nvPr>
        </p:nvSpPr>
        <p:spPr>
          <a:xfrm>
            <a:off x="311700" y="13927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Results (Months)</a:t>
            </a:r>
            <a:endParaRPr/>
          </a:p>
        </p:txBody>
      </p:sp>
      <p:sp>
        <p:nvSpPr>
          <p:cNvPr id="367" name="Google Shape;367;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68" name="Google Shape;368;p35"/>
          <p:cNvSpPr txBox="1"/>
          <p:nvPr/>
        </p:nvSpPr>
        <p:spPr>
          <a:xfrm rot="-5400000">
            <a:off x="-1038725" y="2730775"/>
            <a:ext cx="3938700" cy="52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Roboto"/>
                <a:ea typeface="Roboto"/>
                <a:cs typeface="Roboto"/>
                <a:sym typeface="Roboto"/>
              </a:rPr>
              <a:t>Actual - Prediction Headcount</a:t>
            </a:r>
            <a:endParaRPr b="1" sz="1500">
              <a:latin typeface="Roboto"/>
              <a:ea typeface="Roboto"/>
              <a:cs typeface="Roboto"/>
              <a:sym typeface="Roboto"/>
            </a:endParaRPr>
          </a:p>
        </p:txBody>
      </p:sp>
      <p:sp>
        <p:nvSpPr>
          <p:cNvPr id="369" name="Google Shape;369;p35"/>
          <p:cNvSpPr txBox="1"/>
          <p:nvPr/>
        </p:nvSpPr>
        <p:spPr>
          <a:xfrm>
            <a:off x="1556112" y="686775"/>
            <a:ext cx="6031800" cy="52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latin typeface="Roboto"/>
                <a:ea typeface="Roboto"/>
                <a:cs typeface="Roboto"/>
                <a:sym typeface="Roboto"/>
              </a:rPr>
              <a:t>Average Monthly Difference between Predicted and Actual Slot Headcount</a:t>
            </a:r>
            <a:endParaRPr b="1" sz="2100">
              <a:latin typeface="Roboto"/>
              <a:ea typeface="Roboto"/>
              <a:cs typeface="Roboto"/>
              <a:sym typeface="Roboto"/>
            </a:endParaRPr>
          </a:p>
        </p:txBody>
      </p:sp>
      <p:sp>
        <p:nvSpPr>
          <p:cNvPr id="370" name="Google Shape;370;p35"/>
          <p:cNvSpPr txBox="1"/>
          <p:nvPr/>
        </p:nvSpPr>
        <p:spPr>
          <a:xfrm>
            <a:off x="2602638" y="4761525"/>
            <a:ext cx="3938700" cy="52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Roboto"/>
                <a:ea typeface="Roboto"/>
                <a:cs typeface="Roboto"/>
                <a:sym typeface="Roboto"/>
              </a:rPr>
              <a:t>Month</a:t>
            </a:r>
            <a:endParaRPr b="1" sz="1500">
              <a:latin typeface="Roboto"/>
              <a:ea typeface="Roboto"/>
              <a:cs typeface="Roboto"/>
              <a:sym typeface="Roboto"/>
            </a:endParaRPr>
          </a:p>
        </p:txBody>
      </p:sp>
      <p:pic>
        <p:nvPicPr>
          <p:cNvPr id="371" name="Google Shape;371;p35"/>
          <p:cNvPicPr preferRelativeResize="0"/>
          <p:nvPr/>
        </p:nvPicPr>
        <p:blipFill>
          <a:blip r:embed="rId3">
            <a:alphaModFix/>
          </a:blip>
          <a:stretch>
            <a:fillRect/>
          </a:stretch>
        </p:blipFill>
        <p:spPr>
          <a:xfrm>
            <a:off x="1305000" y="1387375"/>
            <a:ext cx="6461651" cy="3416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6"/>
          <p:cNvSpPr txBox="1"/>
          <p:nvPr>
            <p:ph type="title"/>
          </p:nvPr>
        </p:nvSpPr>
        <p:spPr>
          <a:xfrm>
            <a:off x="311700" y="13927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Holiday Analysis (2023)</a:t>
            </a:r>
            <a:endParaRPr/>
          </a:p>
        </p:txBody>
      </p:sp>
      <p:sp>
        <p:nvSpPr>
          <p:cNvPr id="377" name="Google Shape;377;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78" name="Google Shape;378;p36"/>
          <p:cNvSpPr txBox="1"/>
          <p:nvPr/>
        </p:nvSpPr>
        <p:spPr>
          <a:xfrm>
            <a:off x="6214200" y="1814550"/>
            <a:ext cx="2618100" cy="22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On average, all holidays have close predictions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The y axis shows the average headcount for the specific holiday. The average of the prediction is shown with orange while the average for actual is in blue</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379" name="Google Shape;379;p36"/>
          <p:cNvPicPr preferRelativeResize="0"/>
          <p:nvPr/>
        </p:nvPicPr>
        <p:blipFill>
          <a:blip r:embed="rId3">
            <a:alphaModFix/>
          </a:blip>
          <a:stretch>
            <a:fillRect/>
          </a:stretch>
        </p:blipFill>
        <p:spPr>
          <a:xfrm>
            <a:off x="783125" y="858025"/>
            <a:ext cx="4421314" cy="42854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7"/>
          <p:cNvSpPr txBox="1"/>
          <p:nvPr>
            <p:ph type="title"/>
          </p:nvPr>
        </p:nvSpPr>
        <p:spPr>
          <a:xfrm>
            <a:off x="311700" y="13927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Christmas (2022)</a:t>
            </a:r>
            <a:endParaRPr/>
          </a:p>
        </p:txBody>
      </p:sp>
      <p:sp>
        <p:nvSpPr>
          <p:cNvPr id="385" name="Google Shape;385;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86" name="Google Shape;386;p37"/>
          <p:cNvSpPr txBox="1"/>
          <p:nvPr/>
        </p:nvSpPr>
        <p:spPr>
          <a:xfrm>
            <a:off x="625975" y="2443875"/>
            <a:ext cx="14829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Roboto"/>
                <a:ea typeface="Roboto"/>
                <a:cs typeface="Roboto"/>
                <a:sym typeface="Roboto"/>
              </a:rPr>
              <a:t>Christmas</a:t>
            </a:r>
            <a:endParaRPr b="1" sz="1500">
              <a:latin typeface="Roboto"/>
              <a:ea typeface="Roboto"/>
              <a:cs typeface="Roboto"/>
              <a:sym typeface="Roboto"/>
            </a:endParaRPr>
          </a:p>
        </p:txBody>
      </p:sp>
      <p:sp>
        <p:nvSpPr>
          <p:cNvPr id="387" name="Google Shape;387;p37"/>
          <p:cNvSpPr txBox="1"/>
          <p:nvPr/>
        </p:nvSpPr>
        <p:spPr>
          <a:xfrm>
            <a:off x="5358100" y="2443875"/>
            <a:ext cx="14829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Roboto"/>
                <a:ea typeface="Roboto"/>
                <a:cs typeface="Roboto"/>
                <a:sym typeface="Roboto"/>
              </a:rPr>
              <a:t>Christmas Eve</a:t>
            </a:r>
            <a:endParaRPr b="1" sz="1500">
              <a:latin typeface="Roboto"/>
              <a:ea typeface="Roboto"/>
              <a:cs typeface="Roboto"/>
              <a:sym typeface="Roboto"/>
            </a:endParaRPr>
          </a:p>
        </p:txBody>
      </p:sp>
      <p:grpSp>
        <p:nvGrpSpPr>
          <p:cNvPr id="388" name="Google Shape;388;p37"/>
          <p:cNvGrpSpPr/>
          <p:nvPr/>
        </p:nvGrpSpPr>
        <p:grpSpPr>
          <a:xfrm>
            <a:off x="153788" y="1090499"/>
            <a:ext cx="7354421" cy="3815510"/>
            <a:chOff x="152400" y="1241324"/>
            <a:chExt cx="7354421" cy="3815510"/>
          </a:xfrm>
        </p:grpSpPr>
        <p:sp>
          <p:nvSpPr>
            <p:cNvPr id="389" name="Google Shape;389;p37"/>
            <p:cNvSpPr txBox="1"/>
            <p:nvPr/>
          </p:nvSpPr>
          <p:spPr>
            <a:xfrm>
              <a:off x="7051721" y="4730434"/>
              <a:ext cx="455100" cy="326400"/>
            </a:xfrm>
            <a:prstGeom prst="rect">
              <a:avLst/>
            </a:prstGeom>
            <a:noFill/>
            <a:ln>
              <a:noFill/>
            </a:ln>
          </p:spPr>
          <p:txBody>
            <a:bodyPr anchorCtr="0" anchor="ctr" bIns="91425" lIns="91425" spcFirstLastPara="1" rIns="91425" wrap="square" tIns="91425">
              <a:normAutofit lnSpcReduction="10000"/>
            </a:bodyPr>
            <a:lstStyle/>
            <a:p>
              <a:pPr indent="0" lvl="0" marL="0" rtl="0" algn="r">
                <a:spcBef>
                  <a:spcPts val="0"/>
                </a:spcBef>
                <a:spcAft>
                  <a:spcPts val="0"/>
                </a:spcAft>
                <a:buNone/>
              </a:pPr>
              <a:fld id="{00000000-1234-1234-1234-123412341234}" type="slidenum">
                <a:rPr lang="en" sz="1000">
                  <a:solidFill>
                    <a:srgbClr val="FFFFFF"/>
                  </a:solidFill>
                  <a:latin typeface="Roboto"/>
                  <a:ea typeface="Roboto"/>
                  <a:cs typeface="Roboto"/>
                  <a:sym typeface="Roboto"/>
                </a:rPr>
                <a:t>‹#›</a:t>
              </a:fld>
              <a:endParaRPr sz="1000">
                <a:solidFill>
                  <a:srgbClr val="FFFFFF"/>
                </a:solidFill>
                <a:latin typeface="Roboto"/>
                <a:ea typeface="Roboto"/>
                <a:cs typeface="Roboto"/>
                <a:sym typeface="Roboto"/>
              </a:endParaRPr>
            </a:p>
          </p:txBody>
        </p:sp>
        <p:pic>
          <p:nvPicPr>
            <p:cNvPr id="390" name="Google Shape;390;p37"/>
            <p:cNvPicPr preferRelativeResize="0"/>
            <p:nvPr/>
          </p:nvPicPr>
          <p:blipFill>
            <a:blip r:embed="rId3">
              <a:alphaModFix/>
            </a:blip>
            <a:stretch>
              <a:fillRect/>
            </a:stretch>
          </p:blipFill>
          <p:spPr>
            <a:xfrm>
              <a:off x="152400" y="2950992"/>
              <a:ext cx="2529595" cy="2051337"/>
            </a:xfrm>
            <a:prstGeom prst="rect">
              <a:avLst/>
            </a:prstGeom>
            <a:noFill/>
            <a:ln>
              <a:noFill/>
            </a:ln>
          </p:spPr>
        </p:pic>
        <p:pic>
          <p:nvPicPr>
            <p:cNvPr id="391" name="Google Shape;391;p37"/>
            <p:cNvPicPr preferRelativeResize="0"/>
            <p:nvPr/>
          </p:nvPicPr>
          <p:blipFill>
            <a:blip r:embed="rId4">
              <a:alphaModFix/>
            </a:blip>
            <a:stretch>
              <a:fillRect/>
            </a:stretch>
          </p:blipFill>
          <p:spPr>
            <a:xfrm>
              <a:off x="4851605" y="2996103"/>
              <a:ext cx="2473966" cy="2006226"/>
            </a:xfrm>
            <a:prstGeom prst="rect">
              <a:avLst/>
            </a:prstGeom>
            <a:noFill/>
            <a:ln>
              <a:noFill/>
            </a:ln>
          </p:spPr>
        </p:pic>
        <p:pic>
          <p:nvPicPr>
            <p:cNvPr id="392" name="Google Shape;392;p37"/>
            <p:cNvPicPr preferRelativeResize="0"/>
            <p:nvPr/>
          </p:nvPicPr>
          <p:blipFill>
            <a:blip r:embed="rId5">
              <a:alphaModFix/>
            </a:blip>
            <a:stretch>
              <a:fillRect/>
            </a:stretch>
          </p:blipFill>
          <p:spPr>
            <a:xfrm>
              <a:off x="2613728" y="1241324"/>
              <a:ext cx="2407160" cy="1879850"/>
            </a:xfrm>
            <a:prstGeom prst="rect">
              <a:avLst/>
            </a:prstGeom>
            <a:noFill/>
            <a:ln>
              <a:noFill/>
            </a:ln>
          </p:spPr>
        </p:pic>
        <p:sp>
          <p:nvSpPr>
            <p:cNvPr id="393" name="Google Shape;393;p37"/>
            <p:cNvSpPr/>
            <p:nvPr/>
          </p:nvSpPr>
          <p:spPr>
            <a:xfrm>
              <a:off x="2872279" y="2635250"/>
              <a:ext cx="716097" cy="428137"/>
            </a:xfrm>
            <a:custGeom>
              <a:rect b="b" l="l" r="r" t="t"/>
              <a:pathLst>
                <a:path extrusionOk="0" h="20653" w="34544">
                  <a:moveTo>
                    <a:pt x="20469" y="1863"/>
                  </a:moveTo>
                  <a:cubicBezTo>
                    <a:pt x="14361" y="337"/>
                    <a:pt x="6053" y="-1691"/>
                    <a:pt x="1602" y="2762"/>
                  </a:cubicBezTo>
                  <a:cubicBezTo>
                    <a:pt x="-1497" y="5862"/>
                    <a:pt x="660" y="12366"/>
                    <a:pt x="3399" y="15789"/>
                  </a:cubicBezTo>
                  <a:cubicBezTo>
                    <a:pt x="9678" y="23637"/>
                    <a:pt x="26389" y="21099"/>
                    <a:pt x="33496" y="13992"/>
                  </a:cubicBezTo>
                  <a:cubicBezTo>
                    <a:pt x="38147" y="9341"/>
                    <a:pt x="25250" y="965"/>
                    <a:pt x="18672" y="965"/>
                  </a:cubicBezTo>
                </a:path>
              </a:pathLst>
            </a:custGeom>
            <a:noFill/>
            <a:ln cap="flat" cmpd="sng" w="9525">
              <a:solidFill>
                <a:srgbClr val="666666"/>
              </a:solidFill>
              <a:prstDash val="solid"/>
              <a:round/>
              <a:headEnd len="med" w="med" type="none"/>
              <a:tailEnd len="med" w="med" type="none"/>
            </a:ln>
          </p:spPr>
        </p:sp>
        <p:cxnSp>
          <p:nvCxnSpPr>
            <p:cNvPr id="394" name="Google Shape;394;p37"/>
            <p:cNvCxnSpPr/>
            <p:nvPr/>
          </p:nvCxnSpPr>
          <p:spPr>
            <a:xfrm flipH="1">
              <a:off x="2039753" y="2913863"/>
              <a:ext cx="1060200" cy="818100"/>
            </a:xfrm>
            <a:prstGeom prst="straightConnector1">
              <a:avLst/>
            </a:prstGeom>
            <a:noFill/>
            <a:ln cap="flat" cmpd="sng" w="9525">
              <a:solidFill>
                <a:srgbClr val="FF0000"/>
              </a:solidFill>
              <a:prstDash val="solid"/>
              <a:round/>
              <a:headEnd len="med" w="med" type="none"/>
              <a:tailEnd len="med" w="med" type="triangle"/>
            </a:ln>
          </p:spPr>
        </p:cxnSp>
        <p:cxnSp>
          <p:nvCxnSpPr>
            <p:cNvPr id="395" name="Google Shape;395;p37"/>
            <p:cNvCxnSpPr/>
            <p:nvPr/>
          </p:nvCxnSpPr>
          <p:spPr>
            <a:xfrm>
              <a:off x="3473235" y="2903062"/>
              <a:ext cx="1704000" cy="860400"/>
            </a:xfrm>
            <a:prstGeom prst="straightConnector1">
              <a:avLst/>
            </a:prstGeom>
            <a:noFill/>
            <a:ln cap="flat" cmpd="sng" w="9525">
              <a:solidFill>
                <a:srgbClr val="FF0000"/>
              </a:solidFill>
              <a:prstDash val="solid"/>
              <a:round/>
              <a:headEnd len="med" w="med" type="none"/>
              <a:tailEnd len="med" w="med" type="triangle"/>
            </a:ln>
          </p:spPr>
        </p:cxnSp>
      </p:grpSp>
      <p:sp>
        <p:nvSpPr>
          <p:cNvPr id="396" name="Google Shape;396;p37"/>
          <p:cNvSpPr txBox="1"/>
          <p:nvPr/>
        </p:nvSpPr>
        <p:spPr>
          <a:xfrm>
            <a:off x="5666575" y="922800"/>
            <a:ext cx="3354600" cy="22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Based on the training data from 2022, our model severely overpredicted Christmas and Christmas Eve. We expect our model to have </a:t>
            </a:r>
            <a:r>
              <a:rPr lang="en">
                <a:latin typeface="Roboto"/>
                <a:ea typeface="Roboto"/>
                <a:cs typeface="Roboto"/>
                <a:sym typeface="Roboto"/>
              </a:rPr>
              <a:t>similar</a:t>
            </a:r>
            <a:r>
              <a:rPr lang="en">
                <a:latin typeface="Roboto"/>
                <a:ea typeface="Roboto"/>
                <a:cs typeface="Roboto"/>
                <a:sym typeface="Roboto"/>
              </a:rPr>
              <a:t> results for Christmas and Christmas Eve for 2023</a:t>
            </a:r>
            <a:endParaRPr>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8"/>
          <p:cNvSpPr txBox="1"/>
          <p:nvPr/>
        </p:nvSpPr>
        <p:spPr>
          <a:xfrm>
            <a:off x="311700" y="139275"/>
            <a:ext cx="8520600" cy="623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2800">
                <a:solidFill>
                  <a:srgbClr val="FFFFFF"/>
                </a:solidFill>
                <a:latin typeface="Merriweather"/>
                <a:ea typeface="Merriweather"/>
                <a:cs typeface="Merriweather"/>
                <a:sym typeface="Merriweather"/>
              </a:rPr>
              <a:t>Opportunities</a:t>
            </a:r>
            <a:endParaRPr sz="2800">
              <a:solidFill>
                <a:srgbClr val="FFFFFF"/>
              </a:solidFill>
              <a:latin typeface="Merriweather"/>
              <a:ea typeface="Merriweather"/>
              <a:cs typeface="Merriweather"/>
              <a:sym typeface="Merriweather"/>
            </a:endParaRPr>
          </a:p>
        </p:txBody>
      </p:sp>
      <p:sp>
        <p:nvSpPr>
          <p:cNvPr id="402" name="Google Shape;402;p38"/>
          <p:cNvSpPr txBox="1"/>
          <p:nvPr/>
        </p:nvSpPr>
        <p:spPr>
          <a:xfrm>
            <a:off x="195400" y="1005575"/>
            <a:ext cx="4780800" cy="310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chemeClr val="lt1"/>
              </a:highlight>
              <a:latin typeface="Roboto"/>
              <a:ea typeface="Roboto"/>
              <a:cs typeface="Roboto"/>
              <a:sym typeface="Roboto"/>
            </a:endParaRPr>
          </a:p>
          <a:p>
            <a:pPr indent="0" lvl="0" marL="0" rtl="0" algn="l">
              <a:spcBef>
                <a:spcPts val="0"/>
              </a:spcBef>
              <a:spcAft>
                <a:spcPts val="0"/>
              </a:spcAft>
              <a:buNone/>
            </a:pPr>
            <a:r>
              <a:rPr b="1" lang="en" sz="1800">
                <a:latin typeface="Roboto"/>
                <a:ea typeface="Roboto"/>
                <a:cs typeface="Roboto"/>
                <a:sym typeface="Roboto"/>
              </a:rPr>
              <a:t>Opportunities to U</a:t>
            </a:r>
            <a:r>
              <a:rPr b="1" lang="en" sz="1800">
                <a:latin typeface="Roboto"/>
                <a:ea typeface="Roboto"/>
                <a:cs typeface="Roboto"/>
                <a:sym typeface="Roboto"/>
              </a:rPr>
              <a:t>tilize the Model</a:t>
            </a:r>
            <a:endParaRPr b="1" sz="1800">
              <a:latin typeface="Roboto"/>
              <a:ea typeface="Roboto"/>
              <a:cs typeface="Roboto"/>
              <a:sym typeface="Roboto"/>
            </a:endParaRPr>
          </a:p>
          <a:p>
            <a:pPr indent="0" lvl="0" marL="0" rtl="0" algn="l">
              <a:spcBef>
                <a:spcPts val="0"/>
              </a:spcBef>
              <a:spcAft>
                <a:spcPts val="0"/>
              </a:spcAft>
              <a:buNone/>
            </a:pPr>
            <a:r>
              <a:t/>
            </a:r>
            <a:endParaRPr b="1" sz="1800">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Aid WFM in schedule development</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Tool could be used for planning and analysing marketing campaigns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May be able to increase the efficiency of food and supply orders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Daily / weekly briefing for staff</a:t>
            </a:r>
            <a:endParaRPr>
              <a:latin typeface="Roboto"/>
              <a:ea typeface="Roboto"/>
              <a:cs typeface="Roboto"/>
              <a:sym typeface="Roboto"/>
            </a:endParaRPr>
          </a:p>
          <a:p>
            <a:pPr indent="0" lvl="0" marL="0" rtl="0" algn="l">
              <a:spcBef>
                <a:spcPts val="0"/>
              </a:spcBef>
              <a:spcAft>
                <a:spcPts val="0"/>
              </a:spcAft>
              <a:buNone/>
            </a:pPr>
            <a:r>
              <a:t/>
            </a:r>
            <a:endParaRPr>
              <a:highlight>
                <a:schemeClr val="lt1"/>
              </a:highlight>
              <a:latin typeface="Roboto"/>
              <a:ea typeface="Roboto"/>
              <a:cs typeface="Roboto"/>
              <a:sym typeface="Roboto"/>
            </a:endParaRPr>
          </a:p>
        </p:txBody>
      </p:sp>
      <p:pic>
        <p:nvPicPr>
          <p:cNvPr id="403" name="Google Shape;403;p38"/>
          <p:cNvPicPr preferRelativeResize="0"/>
          <p:nvPr/>
        </p:nvPicPr>
        <p:blipFill rotWithShape="1">
          <a:blip r:embed="rId3">
            <a:alphaModFix/>
          </a:blip>
          <a:srcRect b="3428" l="1209" r="1209" t="1865"/>
          <a:stretch/>
        </p:blipFill>
        <p:spPr>
          <a:xfrm>
            <a:off x="5203461" y="1782450"/>
            <a:ext cx="3696214" cy="2312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9"/>
          <p:cNvSpPr txBox="1"/>
          <p:nvPr/>
        </p:nvSpPr>
        <p:spPr>
          <a:xfrm>
            <a:off x="311700" y="139275"/>
            <a:ext cx="8520600" cy="623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2820">
                <a:solidFill>
                  <a:schemeClr val="lt1"/>
                </a:solidFill>
                <a:latin typeface="Merriweather"/>
                <a:ea typeface="Merriweather"/>
                <a:cs typeface="Merriweather"/>
                <a:sym typeface="Merriweather"/>
              </a:rPr>
              <a:t>Recommended Next Steps</a:t>
            </a:r>
            <a:endParaRPr sz="2800">
              <a:solidFill>
                <a:srgbClr val="FFFFFF"/>
              </a:solidFill>
              <a:latin typeface="Merriweather"/>
              <a:ea typeface="Merriweather"/>
              <a:cs typeface="Merriweather"/>
              <a:sym typeface="Merriweather"/>
            </a:endParaRPr>
          </a:p>
        </p:txBody>
      </p:sp>
      <p:sp>
        <p:nvSpPr>
          <p:cNvPr id="409" name="Google Shape;409;p39"/>
          <p:cNvSpPr txBox="1"/>
          <p:nvPr/>
        </p:nvSpPr>
        <p:spPr>
          <a:xfrm>
            <a:off x="311700" y="1318925"/>
            <a:ext cx="7300200" cy="32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Develop Api for Model Usage</a:t>
            </a:r>
            <a:endParaRPr b="1" sz="1800">
              <a:latin typeface="Roboto"/>
              <a:ea typeface="Roboto"/>
              <a:cs typeface="Roboto"/>
              <a:sym typeface="Roboto"/>
            </a:endParaRPr>
          </a:p>
          <a:p>
            <a:pPr indent="0" lvl="0" marL="0" rtl="0" algn="l">
              <a:spcBef>
                <a:spcPts val="0"/>
              </a:spcBef>
              <a:spcAft>
                <a:spcPts val="0"/>
              </a:spcAft>
              <a:buNone/>
            </a:pPr>
            <a:r>
              <a:t/>
            </a:r>
            <a:endParaRPr b="1" sz="1800">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Input timeframe for prediction and data and outputs prediction</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Add optionality for routine data updates and monitoring systems</a:t>
            </a:r>
            <a:endParaRPr>
              <a:latin typeface="Roboto"/>
              <a:ea typeface="Roboto"/>
              <a:cs typeface="Roboto"/>
              <a:sym typeface="Roboto"/>
            </a:endParaRPr>
          </a:p>
          <a:p>
            <a:pPr indent="0" lvl="0" marL="0" rtl="0" algn="l">
              <a:spcBef>
                <a:spcPts val="0"/>
              </a:spcBef>
              <a:spcAft>
                <a:spcPts val="0"/>
              </a:spcAft>
              <a:buNone/>
            </a:pPr>
            <a:r>
              <a:t/>
            </a:r>
            <a:endParaRPr b="1" sz="1800">
              <a:latin typeface="Roboto"/>
              <a:ea typeface="Roboto"/>
              <a:cs typeface="Roboto"/>
              <a:sym typeface="Roboto"/>
            </a:endParaRPr>
          </a:p>
          <a:p>
            <a:pPr indent="0" lvl="0" marL="0" rtl="0" algn="l">
              <a:spcBef>
                <a:spcPts val="0"/>
              </a:spcBef>
              <a:spcAft>
                <a:spcPts val="0"/>
              </a:spcAft>
              <a:buNone/>
            </a:pPr>
            <a:r>
              <a:rPr b="1" lang="en" sz="1800">
                <a:latin typeface="Roboto"/>
                <a:ea typeface="Roboto"/>
                <a:cs typeface="Roboto"/>
                <a:sym typeface="Roboto"/>
              </a:rPr>
              <a:t>Impact / Why</a:t>
            </a:r>
            <a:endParaRPr b="1" sz="1800">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Allow building of applications that use model predictions</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Make prevent model drift by periodically updating testing data</a:t>
            </a:r>
            <a:endParaRPr>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0"/>
          <p:cNvSpPr txBox="1"/>
          <p:nvPr/>
        </p:nvSpPr>
        <p:spPr>
          <a:xfrm>
            <a:off x="311700" y="139275"/>
            <a:ext cx="8520600" cy="623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2800">
                <a:solidFill>
                  <a:srgbClr val="FFFFFF"/>
                </a:solidFill>
                <a:latin typeface="Merriweather"/>
                <a:ea typeface="Merriweather"/>
                <a:cs typeface="Merriweather"/>
                <a:sym typeface="Merriweather"/>
              </a:rPr>
              <a:t>Recommended Next Steps</a:t>
            </a:r>
            <a:endParaRPr sz="2800">
              <a:solidFill>
                <a:srgbClr val="FFFFFF"/>
              </a:solidFill>
              <a:latin typeface="Merriweather"/>
              <a:ea typeface="Merriweather"/>
              <a:cs typeface="Merriweather"/>
              <a:sym typeface="Merriweather"/>
            </a:endParaRPr>
          </a:p>
        </p:txBody>
      </p:sp>
      <p:sp>
        <p:nvSpPr>
          <p:cNvPr id="415" name="Google Shape;415;p40"/>
          <p:cNvSpPr txBox="1"/>
          <p:nvPr/>
        </p:nvSpPr>
        <p:spPr>
          <a:xfrm>
            <a:off x="629200" y="1339425"/>
            <a:ext cx="7300200" cy="32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latin typeface="Roboto"/>
              <a:ea typeface="Roboto"/>
              <a:cs typeface="Roboto"/>
              <a:sym typeface="Roboto"/>
            </a:endParaRPr>
          </a:p>
        </p:txBody>
      </p:sp>
      <p:sp>
        <p:nvSpPr>
          <p:cNvPr id="416" name="Google Shape;416;p40"/>
          <p:cNvSpPr txBox="1"/>
          <p:nvPr/>
        </p:nvSpPr>
        <p:spPr>
          <a:xfrm>
            <a:off x="195400" y="1005575"/>
            <a:ext cx="7561200" cy="366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Roboto"/>
                <a:ea typeface="Roboto"/>
                <a:cs typeface="Roboto"/>
                <a:sym typeface="Roboto"/>
              </a:rPr>
              <a:t>Enhance the Model For Short-Term Predictions</a:t>
            </a:r>
            <a:endParaRPr b="1" sz="1800">
              <a:latin typeface="Roboto"/>
              <a:ea typeface="Roboto"/>
              <a:cs typeface="Roboto"/>
              <a:sym typeface="Roboto"/>
            </a:endParaRPr>
          </a:p>
          <a:p>
            <a:pPr indent="0" lvl="0" marL="0" rtl="0" algn="l">
              <a:spcBef>
                <a:spcPts val="0"/>
              </a:spcBef>
              <a:spcAft>
                <a:spcPts val="0"/>
              </a:spcAft>
              <a:buNone/>
            </a:pPr>
            <a:r>
              <a:t/>
            </a:r>
            <a:endParaRPr b="1" sz="1800">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Re-introduce weather variable</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Lag variables over shorter timespan given the new data known</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b="1" lang="en" sz="1800">
                <a:latin typeface="Roboto"/>
                <a:ea typeface="Roboto"/>
                <a:cs typeface="Roboto"/>
                <a:sym typeface="Roboto"/>
              </a:rPr>
              <a:t>Impact / Why</a:t>
            </a:r>
            <a:endParaRPr b="1" sz="1800">
              <a:latin typeface="Roboto"/>
              <a:ea typeface="Roboto"/>
              <a:cs typeface="Roboto"/>
              <a:sym typeface="Roboto"/>
            </a:endParaRPr>
          </a:p>
          <a:p>
            <a:pPr indent="0" lvl="0" marL="0" rtl="0" algn="l">
              <a:spcBef>
                <a:spcPts val="0"/>
              </a:spcBef>
              <a:spcAft>
                <a:spcPts val="0"/>
              </a:spcAft>
              <a:buNone/>
            </a:pPr>
            <a:r>
              <a:t/>
            </a:r>
            <a:endParaRPr b="1" sz="1800">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Weather data provides an additional signal impacting attendance</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Better short-term prediction performance that can be used for</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Day / Week in review</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Last minute schedule changes</a:t>
            </a:r>
            <a:endParaRPr>
              <a:latin typeface="Roboto"/>
              <a:ea typeface="Roboto"/>
              <a:cs typeface="Roboto"/>
              <a:sym typeface="Roboto"/>
            </a:endParaRPr>
          </a:p>
          <a:p>
            <a:pPr indent="-317500" lvl="2" marL="1371600" rtl="0" algn="l">
              <a:spcBef>
                <a:spcPts val="0"/>
              </a:spcBef>
              <a:spcAft>
                <a:spcPts val="0"/>
              </a:spcAft>
              <a:buSzPts val="1400"/>
              <a:buFont typeface="Roboto"/>
              <a:buChar char="■"/>
            </a:pPr>
            <a:r>
              <a:rPr lang="en">
                <a:latin typeface="Roboto"/>
                <a:ea typeface="Roboto"/>
                <a:cs typeface="Roboto"/>
                <a:sym typeface="Roboto"/>
              </a:rPr>
              <a:t>not replacing someone who called off, calling someone in, etc</a:t>
            </a:r>
            <a:endParaRPr>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1"/>
          <p:cNvSpPr txBox="1"/>
          <p:nvPr>
            <p:ph type="title"/>
          </p:nvPr>
        </p:nvSpPr>
        <p:spPr>
          <a:xfrm>
            <a:off x="311700" y="13927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820"/>
              <a:t>Recommended Next Steps</a:t>
            </a:r>
            <a:endParaRPr sz="2820"/>
          </a:p>
        </p:txBody>
      </p:sp>
      <p:sp>
        <p:nvSpPr>
          <p:cNvPr id="422" name="Google Shape;422;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23" name="Google Shape;423;p41"/>
          <p:cNvSpPr txBox="1"/>
          <p:nvPr/>
        </p:nvSpPr>
        <p:spPr>
          <a:xfrm>
            <a:off x="195400" y="1005575"/>
            <a:ext cx="75612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Roboto"/>
                <a:ea typeface="Roboto"/>
                <a:cs typeface="Roboto"/>
                <a:sym typeface="Roboto"/>
              </a:rPr>
              <a:t>Investigate Holiday Attendance </a:t>
            </a:r>
            <a:r>
              <a:rPr b="1" lang="en" sz="1800" u="sng">
                <a:solidFill>
                  <a:schemeClr val="hlink"/>
                </a:solidFill>
                <a:latin typeface="Roboto"/>
                <a:ea typeface="Roboto"/>
                <a:cs typeface="Roboto"/>
                <a:sym typeface="Roboto"/>
                <a:hlinkClick action="ppaction://hlinksldjump" r:id="rId3"/>
              </a:rPr>
              <a:t>Trends</a:t>
            </a:r>
            <a:endParaRPr b="1" sz="1800">
              <a:latin typeface="Roboto"/>
              <a:ea typeface="Roboto"/>
              <a:cs typeface="Roboto"/>
              <a:sym typeface="Roboto"/>
            </a:endParaRPr>
          </a:p>
          <a:p>
            <a:pPr indent="0" lvl="0" marL="0" rtl="0" algn="l">
              <a:spcBef>
                <a:spcPts val="0"/>
              </a:spcBef>
              <a:spcAft>
                <a:spcPts val="0"/>
              </a:spcAft>
              <a:buNone/>
            </a:pPr>
            <a:r>
              <a:t/>
            </a:r>
            <a:endParaRPr b="1" sz="1800">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The model has difficulties predicting certain holidays</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An independent analysis of past holliday attendance patterns could provide a better prediction than most models (due to limited training data)</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b="1" lang="en" sz="1800">
                <a:latin typeface="Roboto"/>
                <a:ea typeface="Roboto"/>
                <a:cs typeface="Roboto"/>
                <a:sym typeface="Roboto"/>
              </a:rPr>
              <a:t>Impact / Why</a:t>
            </a:r>
            <a:endParaRPr b="1" sz="1800">
              <a:latin typeface="Roboto"/>
              <a:ea typeface="Roboto"/>
              <a:cs typeface="Roboto"/>
              <a:sym typeface="Roboto"/>
            </a:endParaRPr>
          </a:p>
          <a:p>
            <a:pPr indent="0" lvl="0" marL="0" rtl="0" algn="l">
              <a:spcBef>
                <a:spcPts val="0"/>
              </a:spcBef>
              <a:spcAft>
                <a:spcPts val="0"/>
              </a:spcAft>
              <a:buNone/>
            </a:pPr>
            <a:r>
              <a:t/>
            </a:r>
            <a:endParaRPr b="1" sz="1800">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Model is bad at predicting holidays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Better holiday predictions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Useful information for marketing and promotion creation</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More efficient scheduling during these periods</a:t>
            </a:r>
            <a:endParaRPr>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5"/>
          <p:cNvSpPr txBox="1"/>
          <p:nvPr/>
        </p:nvSpPr>
        <p:spPr>
          <a:xfrm>
            <a:off x="311700" y="139275"/>
            <a:ext cx="8520600" cy="623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2800">
                <a:solidFill>
                  <a:srgbClr val="FFFFFF"/>
                </a:solidFill>
                <a:latin typeface="Merriweather"/>
                <a:ea typeface="Merriweather"/>
                <a:cs typeface="Merriweather"/>
                <a:sym typeface="Merriweather"/>
              </a:rPr>
              <a:t>Project Overview</a:t>
            </a:r>
            <a:endParaRPr sz="2800">
              <a:solidFill>
                <a:srgbClr val="FFFFFF"/>
              </a:solidFill>
              <a:latin typeface="Merriweather"/>
              <a:ea typeface="Merriweather"/>
              <a:cs typeface="Merriweather"/>
              <a:sym typeface="Merriweather"/>
            </a:endParaRPr>
          </a:p>
        </p:txBody>
      </p:sp>
      <p:sp>
        <p:nvSpPr>
          <p:cNvPr id="82" name="Google Shape;82;p15"/>
          <p:cNvSpPr txBox="1"/>
          <p:nvPr/>
        </p:nvSpPr>
        <p:spPr>
          <a:xfrm>
            <a:off x="195400" y="949000"/>
            <a:ext cx="7995900" cy="403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Roboto"/>
                <a:ea typeface="Roboto"/>
                <a:cs typeface="Roboto"/>
                <a:sym typeface="Roboto"/>
              </a:rPr>
              <a:t>Problem</a:t>
            </a:r>
            <a:endParaRPr b="1" sz="1800">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Variable casino headcount poses challenges in efficient staff scheduling, impacting customer experience and operational costs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b="1" lang="en" sz="1800">
                <a:latin typeface="Roboto"/>
                <a:ea typeface="Roboto"/>
                <a:cs typeface="Roboto"/>
                <a:sym typeface="Roboto"/>
              </a:rPr>
              <a:t>Objective</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Develop a forecasting model for casino headcount</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b="1" lang="en" sz="1800">
                <a:latin typeface="Roboto"/>
                <a:ea typeface="Roboto"/>
                <a:cs typeface="Roboto"/>
                <a:sym typeface="Roboto"/>
              </a:rPr>
              <a:t>Significance</a:t>
            </a:r>
            <a:endParaRPr>
              <a:highlight>
                <a:srgbClr val="FF0000"/>
              </a:highlight>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Increased operational efficiency</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Cost savings</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Resource optimization</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Analytics and Planning</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Enhanced customer satisfaction</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Improved service delivery</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Minimized wait times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highlight>
                <a:schemeClr val="lt1"/>
              </a:highlight>
              <a:latin typeface="Roboto"/>
              <a:ea typeface="Roboto"/>
              <a:cs typeface="Roboto"/>
              <a:sym typeface="Roboto"/>
            </a:endParaRPr>
          </a:p>
        </p:txBody>
      </p:sp>
      <p:pic>
        <p:nvPicPr>
          <p:cNvPr id="83" name="Google Shape;83;p15"/>
          <p:cNvPicPr preferRelativeResize="0"/>
          <p:nvPr/>
        </p:nvPicPr>
        <p:blipFill>
          <a:blip r:embed="rId3">
            <a:alphaModFix/>
          </a:blip>
          <a:stretch>
            <a:fillRect/>
          </a:stretch>
        </p:blipFill>
        <p:spPr>
          <a:xfrm>
            <a:off x="3850350" y="2892425"/>
            <a:ext cx="4920877" cy="17506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2"/>
          <p:cNvSpPr txBox="1"/>
          <p:nvPr>
            <p:ph type="title"/>
          </p:nvPr>
        </p:nvSpPr>
        <p:spPr>
          <a:xfrm>
            <a:off x="311750" y="831175"/>
            <a:ext cx="5334900" cy="12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6900"/>
              <a:t>Thank You!</a:t>
            </a:r>
            <a:endParaRPr sz="6900"/>
          </a:p>
        </p:txBody>
      </p:sp>
      <p:sp>
        <p:nvSpPr>
          <p:cNvPr id="429" name="Google Shape;429;p42"/>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Any Questions?</a:t>
            </a:r>
            <a:endParaRPr/>
          </a:p>
        </p:txBody>
      </p:sp>
      <p:sp>
        <p:nvSpPr>
          <p:cNvPr id="430" name="Google Shape;430;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200"/>
              <a:t>‹#›</a:t>
            </a:fld>
            <a:endParaRPr sz="12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3"/>
          <p:cNvSpPr txBox="1"/>
          <p:nvPr>
            <p:ph type="title"/>
          </p:nvPr>
        </p:nvSpPr>
        <p:spPr>
          <a:xfrm>
            <a:off x="616500" y="280550"/>
            <a:ext cx="5673300" cy="58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Appendix</a:t>
            </a:r>
            <a:endParaRPr sz="2800"/>
          </a:p>
        </p:txBody>
      </p:sp>
      <p:sp>
        <p:nvSpPr>
          <p:cNvPr id="436" name="Google Shape;436;p43"/>
          <p:cNvSpPr txBox="1"/>
          <p:nvPr>
            <p:ph idx="1" type="body"/>
          </p:nvPr>
        </p:nvSpPr>
        <p:spPr>
          <a:xfrm>
            <a:off x="709150" y="1257175"/>
            <a:ext cx="3093900" cy="37071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AutoNum type="arabicPeriod"/>
            </a:pPr>
            <a:r>
              <a:t/>
            </a:r>
            <a:endParaRPr sz="1400"/>
          </a:p>
          <a:p>
            <a:pPr indent="0" lvl="0" marL="0" rtl="0" algn="l">
              <a:spcBef>
                <a:spcPts val="1200"/>
              </a:spcBef>
              <a:spcAft>
                <a:spcPts val="1200"/>
              </a:spcAft>
              <a:buNone/>
            </a:pPr>
            <a:r>
              <a:t/>
            </a:r>
            <a:endParaRPr sz="1400"/>
          </a:p>
        </p:txBody>
      </p:sp>
      <p:sp>
        <p:nvSpPr>
          <p:cNvPr id="437" name="Google Shape;437;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200"/>
              <a:t>‹#›</a:t>
            </a:fld>
            <a:endParaRPr sz="1200"/>
          </a:p>
        </p:txBody>
      </p:sp>
      <p:sp>
        <p:nvSpPr>
          <p:cNvPr id="438" name="Google Shape;438;p43"/>
          <p:cNvSpPr txBox="1"/>
          <p:nvPr>
            <p:ph idx="1" type="body"/>
          </p:nvPr>
        </p:nvSpPr>
        <p:spPr>
          <a:xfrm>
            <a:off x="4812700" y="571375"/>
            <a:ext cx="4099500" cy="40920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AutoNum type="arabicPeriod"/>
            </a:pPr>
            <a:r>
              <a:t/>
            </a:r>
            <a:endParaRPr sz="1400"/>
          </a:p>
        </p:txBody>
      </p:sp>
      <p:sp>
        <p:nvSpPr>
          <p:cNvPr id="439" name="Google Shape;439;p43"/>
          <p:cNvSpPr txBox="1"/>
          <p:nvPr/>
        </p:nvSpPr>
        <p:spPr>
          <a:xfrm>
            <a:off x="533725" y="867650"/>
            <a:ext cx="2899200" cy="4002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1200"/>
              </a:spcAft>
              <a:buNone/>
            </a:pPr>
            <a:r>
              <a:rPr lang="en">
                <a:solidFill>
                  <a:schemeClr val="accent2"/>
                </a:solidFill>
                <a:latin typeface="Roboto"/>
                <a:ea typeface="Roboto"/>
                <a:cs typeface="Roboto"/>
                <a:sym typeface="Roboto"/>
              </a:rPr>
              <a:t>Previous Slides</a:t>
            </a:r>
            <a:endParaRPr>
              <a:latin typeface="Roboto"/>
              <a:ea typeface="Roboto"/>
              <a:cs typeface="Roboto"/>
              <a:sym typeface="Roboto"/>
            </a:endParaRPr>
          </a:p>
        </p:txBody>
      </p:sp>
      <p:sp>
        <p:nvSpPr>
          <p:cNvPr id="440" name="Google Shape;440;p43"/>
          <p:cNvSpPr txBox="1"/>
          <p:nvPr/>
        </p:nvSpPr>
        <p:spPr>
          <a:xfrm>
            <a:off x="5070775" y="181850"/>
            <a:ext cx="3000000" cy="400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200"/>
              </a:spcAft>
              <a:buNone/>
            </a:pPr>
            <a:r>
              <a:rPr lang="en">
                <a:solidFill>
                  <a:schemeClr val="accent2"/>
                </a:solidFill>
                <a:latin typeface="Roboto"/>
                <a:ea typeface="Roboto"/>
                <a:cs typeface="Roboto"/>
                <a:sym typeface="Roboto"/>
              </a:rPr>
              <a:t>Accompanying Material</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200"/>
              <a:t>‹#›</a:t>
            </a:fld>
            <a:endParaRPr sz="1200"/>
          </a:p>
        </p:txBody>
      </p:sp>
      <p:pic>
        <p:nvPicPr>
          <p:cNvPr id="446" name="Google Shape;446;p44"/>
          <p:cNvPicPr preferRelativeResize="0"/>
          <p:nvPr/>
        </p:nvPicPr>
        <p:blipFill>
          <a:blip r:embed="rId3">
            <a:alphaModFix/>
          </a:blip>
          <a:stretch>
            <a:fillRect/>
          </a:stretch>
        </p:blipFill>
        <p:spPr>
          <a:xfrm>
            <a:off x="808350" y="852950"/>
            <a:ext cx="8160924" cy="3795650"/>
          </a:xfrm>
          <a:prstGeom prst="rect">
            <a:avLst/>
          </a:prstGeom>
          <a:noFill/>
          <a:ln>
            <a:noFill/>
          </a:ln>
        </p:spPr>
      </p:pic>
      <p:sp>
        <p:nvSpPr>
          <p:cNvPr id="447" name="Google Shape;447;p44"/>
          <p:cNvSpPr txBox="1"/>
          <p:nvPr/>
        </p:nvSpPr>
        <p:spPr>
          <a:xfrm>
            <a:off x="439350" y="235125"/>
            <a:ext cx="4942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Roboto"/>
                <a:ea typeface="Roboto"/>
                <a:cs typeface="Roboto"/>
                <a:sym typeface="Roboto"/>
              </a:rPr>
              <a:t>MAPE Formula</a:t>
            </a:r>
            <a:endParaRPr sz="1300">
              <a:solidFill>
                <a:schemeClr val="lt1"/>
              </a:solidFill>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45"/>
          <p:cNvSpPr txBox="1"/>
          <p:nvPr>
            <p:ph idx="1" type="body"/>
          </p:nvPr>
        </p:nvSpPr>
        <p:spPr>
          <a:xfrm>
            <a:off x="311700" y="925000"/>
            <a:ext cx="4163400" cy="336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Autoregressive</a:t>
            </a:r>
            <a:endParaRPr/>
          </a:p>
          <a:p>
            <a:pPr indent="-311150" lvl="0" marL="457200" rtl="0" algn="l">
              <a:spcBef>
                <a:spcPts val="1200"/>
              </a:spcBef>
              <a:spcAft>
                <a:spcPts val="0"/>
              </a:spcAft>
              <a:buSzPts val="1300"/>
              <a:buChar char="●"/>
            </a:pPr>
            <a:r>
              <a:rPr lang="en"/>
              <a:t>Variable of interest is regressed on its own lagged values</a:t>
            </a:r>
            <a:endParaRPr/>
          </a:p>
          <a:p>
            <a:pPr indent="0" lvl="0" marL="0" rtl="0" algn="l">
              <a:spcBef>
                <a:spcPts val="1200"/>
              </a:spcBef>
              <a:spcAft>
                <a:spcPts val="0"/>
              </a:spcAft>
              <a:buNone/>
            </a:pPr>
            <a:r>
              <a:rPr lang="en"/>
              <a:t>Differencing</a:t>
            </a:r>
            <a:endParaRPr/>
          </a:p>
          <a:p>
            <a:pPr indent="-311150" lvl="0" marL="457200" rtl="0" algn="l">
              <a:spcBef>
                <a:spcPts val="1200"/>
              </a:spcBef>
              <a:spcAft>
                <a:spcPts val="0"/>
              </a:spcAft>
              <a:buSzPts val="1300"/>
              <a:buChar char="●"/>
            </a:pPr>
            <a:r>
              <a:rPr lang="en"/>
              <a:t>Replace data values with the difference between their values and the previous values</a:t>
            </a:r>
            <a:endParaRPr/>
          </a:p>
          <a:p>
            <a:pPr indent="-311150" lvl="0" marL="457200" rtl="0" algn="l">
              <a:spcBef>
                <a:spcPts val="0"/>
              </a:spcBef>
              <a:spcAft>
                <a:spcPts val="0"/>
              </a:spcAft>
              <a:buSzPts val="1300"/>
              <a:buChar char="●"/>
            </a:pPr>
            <a:r>
              <a:rPr lang="en"/>
              <a:t>Can be done more than once</a:t>
            </a:r>
            <a:endParaRPr/>
          </a:p>
          <a:p>
            <a:pPr indent="0" lvl="0" marL="0" rtl="0" algn="l">
              <a:spcBef>
                <a:spcPts val="1200"/>
              </a:spcBef>
              <a:spcAft>
                <a:spcPts val="0"/>
              </a:spcAft>
              <a:buNone/>
            </a:pPr>
            <a:r>
              <a:rPr lang="en"/>
              <a:t>Moving Average</a:t>
            </a:r>
            <a:endParaRPr/>
          </a:p>
          <a:p>
            <a:pPr indent="-311150" lvl="0" marL="457200" rtl="0" algn="l">
              <a:spcBef>
                <a:spcPts val="1200"/>
              </a:spcBef>
              <a:spcAft>
                <a:spcPts val="0"/>
              </a:spcAft>
              <a:buSzPts val="1300"/>
              <a:buChar char="●"/>
            </a:pPr>
            <a:r>
              <a:rPr lang="en"/>
              <a:t>Average value and previous values</a:t>
            </a:r>
            <a:endParaRPr/>
          </a:p>
          <a:p>
            <a:pPr indent="-311150" lvl="0" marL="457200" rtl="0" algn="l">
              <a:spcBef>
                <a:spcPts val="0"/>
              </a:spcBef>
              <a:spcAft>
                <a:spcPts val="0"/>
              </a:spcAft>
              <a:buSzPts val="1300"/>
              <a:buChar char="●"/>
            </a:pPr>
            <a:r>
              <a:rPr lang="en"/>
              <a:t>t+1 MA shifts the values included forward by 1</a:t>
            </a:r>
            <a:endParaRPr/>
          </a:p>
        </p:txBody>
      </p:sp>
      <p:sp>
        <p:nvSpPr>
          <p:cNvPr id="453" name="Google Shape;453;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54" name="Google Shape;454;p45"/>
          <p:cNvSpPr txBox="1"/>
          <p:nvPr>
            <p:ph type="title"/>
          </p:nvPr>
        </p:nvSpPr>
        <p:spPr>
          <a:xfrm>
            <a:off x="311700" y="280550"/>
            <a:ext cx="2586600" cy="58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Auto</a:t>
            </a:r>
            <a:r>
              <a:rPr lang="en" sz="2800"/>
              <a:t>ARIMA</a:t>
            </a:r>
            <a:endParaRPr sz="2800"/>
          </a:p>
        </p:txBody>
      </p:sp>
      <p:pic>
        <p:nvPicPr>
          <p:cNvPr id="455" name="Google Shape;455;p45"/>
          <p:cNvPicPr preferRelativeResize="0"/>
          <p:nvPr/>
        </p:nvPicPr>
        <p:blipFill rotWithShape="1">
          <a:blip r:embed="rId3">
            <a:alphaModFix/>
          </a:blip>
          <a:srcRect b="86144" l="0" r="0" t="0"/>
          <a:stretch/>
        </p:blipFill>
        <p:spPr>
          <a:xfrm>
            <a:off x="4517826" y="213050"/>
            <a:ext cx="4350925" cy="664525"/>
          </a:xfrm>
          <a:prstGeom prst="rect">
            <a:avLst/>
          </a:prstGeom>
          <a:noFill/>
          <a:ln>
            <a:noFill/>
          </a:ln>
        </p:spPr>
      </p:pic>
      <p:pic>
        <p:nvPicPr>
          <p:cNvPr id="456" name="Google Shape;456;p45"/>
          <p:cNvPicPr preferRelativeResize="0"/>
          <p:nvPr/>
        </p:nvPicPr>
        <p:blipFill rotWithShape="1">
          <a:blip r:embed="rId3">
            <a:alphaModFix/>
          </a:blip>
          <a:srcRect b="0" l="0" r="0" t="63081"/>
          <a:stretch/>
        </p:blipFill>
        <p:spPr>
          <a:xfrm>
            <a:off x="4517826" y="877575"/>
            <a:ext cx="4350925" cy="1770537"/>
          </a:xfrm>
          <a:prstGeom prst="rect">
            <a:avLst/>
          </a:prstGeom>
          <a:noFill/>
          <a:ln>
            <a:noFill/>
          </a:ln>
        </p:spPr>
      </p:pic>
      <p:sp>
        <p:nvSpPr>
          <p:cNvPr id="457" name="Google Shape;457;p45"/>
          <p:cNvSpPr txBox="1"/>
          <p:nvPr/>
        </p:nvSpPr>
        <p:spPr>
          <a:xfrm>
            <a:off x="311700" y="4121300"/>
            <a:ext cx="42603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2"/>
                </a:solidFill>
                <a:latin typeface="Roboto"/>
                <a:ea typeface="Roboto"/>
                <a:cs typeface="Roboto"/>
                <a:sym typeface="Roboto"/>
              </a:rPr>
              <a:t>Often Used Industry for:</a:t>
            </a:r>
            <a:endParaRPr sz="1300">
              <a:solidFill>
                <a:schemeClr val="accent2"/>
              </a:solidFill>
              <a:latin typeface="Roboto"/>
              <a:ea typeface="Roboto"/>
              <a:cs typeface="Roboto"/>
              <a:sym typeface="Roboto"/>
            </a:endParaRPr>
          </a:p>
          <a:p>
            <a:pPr indent="0" lvl="0" marL="0" rtl="0" algn="l">
              <a:spcBef>
                <a:spcPts val="0"/>
              </a:spcBef>
              <a:spcAft>
                <a:spcPts val="0"/>
              </a:spcAft>
              <a:buNone/>
            </a:pPr>
            <a:r>
              <a:rPr lang="en" sz="1300" u="sng">
                <a:solidFill>
                  <a:schemeClr val="hlink"/>
                </a:solidFill>
                <a:latin typeface="Roboto"/>
                <a:ea typeface="Roboto"/>
                <a:cs typeface="Roboto"/>
                <a:sym typeface="Roboto"/>
                <a:hlinkClick r:id="rId4"/>
              </a:rPr>
              <a:t>Stock Price Predictions</a:t>
            </a:r>
            <a:endParaRPr sz="1300">
              <a:solidFill>
                <a:schemeClr val="accent2"/>
              </a:solidFill>
              <a:latin typeface="Roboto"/>
              <a:ea typeface="Roboto"/>
              <a:cs typeface="Roboto"/>
              <a:sym typeface="Roboto"/>
            </a:endParaRPr>
          </a:p>
          <a:p>
            <a:pPr indent="0" lvl="0" marL="0" rtl="0" algn="l">
              <a:spcBef>
                <a:spcPts val="0"/>
              </a:spcBef>
              <a:spcAft>
                <a:spcPts val="0"/>
              </a:spcAft>
              <a:buNone/>
            </a:pPr>
            <a:r>
              <a:rPr lang="en" sz="1300">
                <a:solidFill>
                  <a:schemeClr val="accent2"/>
                </a:solidFill>
                <a:latin typeface="Roboto"/>
                <a:ea typeface="Roboto"/>
                <a:cs typeface="Roboto"/>
                <a:sym typeface="Roboto"/>
              </a:rPr>
              <a:t>Mape ~4% </a:t>
            </a:r>
            <a:endParaRPr sz="1300">
              <a:solidFill>
                <a:schemeClr val="accent2"/>
              </a:solidFill>
              <a:latin typeface="Roboto"/>
              <a:ea typeface="Roboto"/>
              <a:cs typeface="Roboto"/>
              <a:sym typeface="Roboto"/>
            </a:endParaRPr>
          </a:p>
          <a:p>
            <a:pPr indent="0" lvl="0" marL="0" rtl="0" algn="l">
              <a:spcBef>
                <a:spcPts val="0"/>
              </a:spcBef>
              <a:spcAft>
                <a:spcPts val="0"/>
              </a:spcAft>
              <a:buNone/>
            </a:pPr>
            <a:r>
              <a:t/>
            </a:r>
            <a:endParaRPr sz="1300">
              <a:solidFill>
                <a:schemeClr val="accent2"/>
              </a:solidFill>
              <a:latin typeface="Roboto"/>
              <a:ea typeface="Roboto"/>
              <a:cs typeface="Roboto"/>
              <a:sym typeface="Roboto"/>
            </a:endParaRPr>
          </a:p>
        </p:txBody>
      </p:sp>
      <p:sp>
        <p:nvSpPr>
          <p:cNvPr id="458" name="Google Shape;458;p45"/>
          <p:cNvSpPr txBox="1"/>
          <p:nvPr/>
        </p:nvSpPr>
        <p:spPr>
          <a:xfrm>
            <a:off x="5006350" y="2919550"/>
            <a:ext cx="4049100" cy="176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chemeClr val="accent2"/>
                </a:solidFill>
                <a:latin typeface="Roboto"/>
                <a:ea typeface="Roboto"/>
                <a:cs typeface="Roboto"/>
                <a:sym typeface="Roboto"/>
              </a:rPr>
              <a:t>Pros:</a:t>
            </a:r>
            <a:endParaRPr sz="1300">
              <a:solidFill>
                <a:schemeClr val="accent2"/>
              </a:solidFill>
              <a:latin typeface="Roboto"/>
              <a:ea typeface="Roboto"/>
              <a:cs typeface="Roboto"/>
              <a:sym typeface="Roboto"/>
            </a:endParaRPr>
          </a:p>
          <a:p>
            <a:pPr indent="0" lvl="0" marL="0" rtl="0" algn="l">
              <a:lnSpc>
                <a:spcPct val="115000"/>
              </a:lnSpc>
              <a:spcBef>
                <a:spcPts val="0"/>
              </a:spcBef>
              <a:spcAft>
                <a:spcPts val="0"/>
              </a:spcAft>
              <a:buNone/>
            </a:pPr>
            <a:r>
              <a:rPr lang="en" sz="1300">
                <a:solidFill>
                  <a:schemeClr val="accent2"/>
                </a:solidFill>
                <a:latin typeface="Roboto"/>
                <a:ea typeface="Roboto"/>
                <a:cs typeface="Roboto"/>
                <a:sym typeface="Roboto"/>
              </a:rPr>
              <a:t>Great short-term predictions</a:t>
            </a:r>
            <a:endParaRPr sz="1300">
              <a:solidFill>
                <a:schemeClr val="accent2"/>
              </a:solidFill>
              <a:latin typeface="Roboto"/>
              <a:ea typeface="Roboto"/>
              <a:cs typeface="Roboto"/>
              <a:sym typeface="Roboto"/>
            </a:endParaRPr>
          </a:p>
          <a:p>
            <a:pPr indent="0" lvl="0" marL="0" rtl="0" algn="l">
              <a:lnSpc>
                <a:spcPct val="115000"/>
              </a:lnSpc>
              <a:spcBef>
                <a:spcPts val="0"/>
              </a:spcBef>
              <a:spcAft>
                <a:spcPts val="0"/>
              </a:spcAft>
              <a:buNone/>
            </a:pPr>
            <a:r>
              <a:rPr lang="en" sz="1300">
                <a:solidFill>
                  <a:schemeClr val="accent2"/>
                </a:solidFill>
                <a:latin typeface="Roboto"/>
                <a:ea typeface="Roboto"/>
                <a:cs typeface="Roboto"/>
                <a:sym typeface="Roboto"/>
              </a:rPr>
              <a:t>Autoselection of hyperparameters</a:t>
            </a:r>
            <a:endParaRPr sz="1300">
              <a:solidFill>
                <a:schemeClr val="accent2"/>
              </a:solidFill>
              <a:latin typeface="Roboto"/>
              <a:ea typeface="Roboto"/>
              <a:cs typeface="Roboto"/>
              <a:sym typeface="Roboto"/>
            </a:endParaRPr>
          </a:p>
          <a:p>
            <a:pPr indent="0" lvl="0" marL="0" rtl="0" algn="l">
              <a:lnSpc>
                <a:spcPct val="115000"/>
              </a:lnSpc>
              <a:spcBef>
                <a:spcPts val="0"/>
              </a:spcBef>
              <a:spcAft>
                <a:spcPts val="0"/>
              </a:spcAft>
              <a:buNone/>
            </a:pPr>
            <a:r>
              <a:t/>
            </a:r>
            <a:endParaRPr sz="1300">
              <a:solidFill>
                <a:schemeClr val="accent2"/>
              </a:solidFill>
              <a:latin typeface="Roboto"/>
              <a:ea typeface="Roboto"/>
              <a:cs typeface="Roboto"/>
              <a:sym typeface="Roboto"/>
            </a:endParaRPr>
          </a:p>
          <a:p>
            <a:pPr indent="0" lvl="0" marL="0" rtl="0" algn="l">
              <a:lnSpc>
                <a:spcPct val="115000"/>
              </a:lnSpc>
              <a:spcBef>
                <a:spcPts val="0"/>
              </a:spcBef>
              <a:spcAft>
                <a:spcPts val="0"/>
              </a:spcAft>
              <a:buNone/>
            </a:pPr>
            <a:r>
              <a:rPr lang="en" sz="1300">
                <a:solidFill>
                  <a:schemeClr val="accent2"/>
                </a:solidFill>
                <a:latin typeface="Roboto"/>
                <a:ea typeface="Roboto"/>
                <a:cs typeface="Roboto"/>
                <a:sym typeface="Roboto"/>
              </a:rPr>
              <a:t>Cons:</a:t>
            </a:r>
            <a:endParaRPr sz="1300">
              <a:solidFill>
                <a:schemeClr val="accent2"/>
              </a:solidFill>
              <a:latin typeface="Roboto"/>
              <a:ea typeface="Roboto"/>
              <a:cs typeface="Roboto"/>
              <a:sym typeface="Roboto"/>
            </a:endParaRPr>
          </a:p>
          <a:p>
            <a:pPr indent="0" lvl="0" marL="0" rtl="0" algn="l">
              <a:lnSpc>
                <a:spcPct val="115000"/>
              </a:lnSpc>
              <a:spcBef>
                <a:spcPts val="0"/>
              </a:spcBef>
              <a:spcAft>
                <a:spcPts val="0"/>
              </a:spcAft>
              <a:buNone/>
            </a:pPr>
            <a:r>
              <a:rPr lang="en" sz="1300">
                <a:solidFill>
                  <a:schemeClr val="accent2"/>
                </a:solidFill>
                <a:latin typeface="Roboto"/>
                <a:ea typeface="Roboto"/>
                <a:cs typeface="Roboto"/>
                <a:sym typeface="Roboto"/>
              </a:rPr>
              <a:t>Longer runtime</a:t>
            </a:r>
            <a:endParaRPr sz="1300">
              <a:solidFill>
                <a:schemeClr val="accent2"/>
              </a:solidFill>
              <a:latin typeface="Roboto"/>
              <a:ea typeface="Roboto"/>
              <a:cs typeface="Roboto"/>
              <a:sym typeface="Roboto"/>
            </a:endParaRPr>
          </a:p>
          <a:p>
            <a:pPr indent="0" lvl="0" marL="0" rtl="0" algn="l">
              <a:lnSpc>
                <a:spcPct val="115000"/>
              </a:lnSpc>
              <a:spcBef>
                <a:spcPts val="0"/>
              </a:spcBef>
              <a:spcAft>
                <a:spcPts val="0"/>
              </a:spcAft>
              <a:buNone/>
            </a:pPr>
            <a:r>
              <a:rPr lang="en" sz="1300">
                <a:solidFill>
                  <a:schemeClr val="accent2"/>
                </a:solidFill>
                <a:latin typeface="Roboto"/>
                <a:ea typeface="Roboto"/>
                <a:cs typeface="Roboto"/>
                <a:sym typeface="Roboto"/>
              </a:rPr>
              <a:t>Bad with seasonal and multi-seasonal data</a:t>
            </a:r>
            <a:endParaRPr sz="1300">
              <a:solidFill>
                <a:schemeClr val="accent2"/>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6"/>
          <p:cNvSpPr txBox="1"/>
          <p:nvPr>
            <p:ph type="title"/>
          </p:nvPr>
        </p:nvSpPr>
        <p:spPr>
          <a:xfrm>
            <a:off x="311700" y="139275"/>
            <a:ext cx="8520600" cy="623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800"/>
              <a:t>AutoARIM</a:t>
            </a:r>
            <a:r>
              <a:rPr lang="en" sz="2800"/>
              <a:t>A</a:t>
            </a:r>
            <a:r>
              <a:rPr lang="en" sz="900"/>
              <a:t>(First Round)</a:t>
            </a:r>
            <a:endParaRPr sz="2800"/>
          </a:p>
        </p:txBody>
      </p:sp>
      <p:sp>
        <p:nvSpPr>
          <p:cNvPr id="464" name="Google Shape;464;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65" name="Google Shape;465;p46"/>
          <p:cNvSpPr txBox="1"/>
          <p:nvPr/>
        </p:nvSpPr>
        <p:spPr>
          <a:xfrm>
            <a:off x="311700" y="904325"/>
            <a:ext cx="538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AutoARIMA (Auto-Regressive Integrated Moving Average)</a:t>
            </a:r>
            <a:endParaRPr>
              <a:solidFill>
                <a:schemeClr val="lt1"/>
              </a:solidFill>
              <a:latin typeface="Roboto"/>
              <a:ea typeface="Roboto"/>
              <a:cs typeface="Roboto"/>
              <a:sym typeface="Roboto"/>
            </a:endParaRPr>
          </a:p>
        </p:txBody>
      </p:sp>
      <p:sp>
        <p:nvSpPr>
          <p:cNvPr id="466" name="Google Shape;466;p46"/>
          <p:cNvSpPr txBox="1"/>
          <p:nvPr/>
        </p:nvSpPr>
        <p:spPr>
          <a:xfrm>
            <a:off x="311700" y="1365000"/>
            <a:ext cx="43836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Model:</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Moving Average</a:t>
            </a:r>
            <a:endParaRPr>
              <a:solidFill>
                <a:schemeClr val="lt1"/>
              </a:solidFill>
              <a:latin typeface="Roboto"/>
              <a:ea typeface="Roboto"/>
              <a:cs typeface="Roboto"/>
              <a:sym typeface="Roboto"/>
            </a:endParaRPr>
          </a:p>
          <a:p>
            <a:pPr indent="-317500" lvl="1" marL="9144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Series of Averages</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Regression</a:t>
            </a:r>
            <a:endParaRPr>
              <a:solidFill>
                <a:schemeClr val="lt1"/>
              </a:solidFill>
              <a:latin typeface="Roboto"/>
              <a:ea typeface="Roboto"/>
              <a:cs typeface="Roboto"/>
              <a:sym typeface="Roboto"/>
            </a:endParaRPr>
          </a:p>
          <a:p>
            <a:pPr indent="-317500" lvl="1" marL="9144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Lagged Observations</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Differencing</a:t>
            </a:r>
            <a:endParaRPr>
              <a:solidFill>
                <a:schemeClr val="lt1"/>
              </a:solidFill>
              <a:latin typeface="Roboto"/>
              <a:ea typeface="Roboto"/>
              <a:cs typeface="Roboto"/>
              <a:sym typeface="Roboto"/>
            </a:endParaRPr>
          </a:p>
          <a:p>
            <a:pPr indent="-317500" lvl="1" marL="9144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Remove stationarity</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rPr lang="en">
                <a:solidFill>
                  <a:schemeClr val="lt1"/>
                </a:solidFill>
                <a:latin typeface="Roboto"/>
                <a:ea typeface="Roboto"/>
                <a:cs typeface="Roboto"/>
                <a:sym typeface="Roboto"/>
              </a:rPr>
              <a:t>Results:</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Long </a:t>
            </a:r>
            <a:r>
              <a:rPr b="1" lang="en">
                <a:solidFill>
                  <a:schemeClr val="lt1"/>
                </a:solidFill>
                <a:latin typeface="Roboto"/>
                <a:ea typeface="Roboto"/>
                <a:cs typeface="Roboto"/>
                <a:sym typeface="Roboto"/>
              </a:rPr>
              <a:t>runtime</a:t>
            </a:r>
            <a:endParaRPr b="1">
              <a:solidFill>
                <a:schemeClr val="lt1"/>
              </a:solidFill>
              <a:latin typeface="Roboto"/>
              <a:ea typeface="Roboto"/>
              <a:cs typeface="Roboto"/>
              <a:sym typeface="Roboto"/>
            </a:endParaRPr>
          </a:p>
          <a:p>
            <a:pPr indent="-317500" lvl="1" marL="9144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expecting over 200 hours for 1 training</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Failed to converge on adequate solution</a:t>
            </a:r>
            <a:endParaRPr>
              <a:solidFill>
                <a:schemeClr val="lt1"/>
              </a:solidFill>
              <a:latin typeface="Roboto"/>
              <a:ea typeface="Roboto"/>
              <a:cs typeface="Roboto"/>
              <a:sym typeface="Roboto"/>
            </a:endParaRPr>
          </a:p>
          <a:p>
            <a:pPr indent="-317500" lvl="1" marL="9144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Manual selection of parameters</a:t>
            </a:r>
            <a:endParaRPr>
              <a:solidFill>
                <a:schemeClr val="lt1"/>
              </a:solidFill>
              <a:latin typeface="Roboto"/>
              <a:ea typeface="Roboto"/>
              <a:cs typeface="Roboto"/>
              <a:sym typeface="Roboto"/>
            </a:endParaRPr>
          </a:p>
          <a:p>
            <a:pPr indent="-317500" lvl="1" marL="9144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Difficult time handling </a:t>
            </a:r>
            <a:r>
              <a:rPr b="1" lang="en" u="sng">
                <a:solidFill>
                  <a:schemeClr val="lt1"/>
                </a:solidFill>
                <a:latin typeface="Roboto"/>
                <a:ea typeface="Roboto"/>
                <a:cs typeface="Roboto"/>
                <a:sym typeface="Roboto"/>
              </a:rPr>
              <a:t>multi-seasonality</a:t>
            </a:r>
            <a:endParaRPr u="sng">
              <a:solidFill>
                <a:schemeClr val="lt1"/>
              </a:solidFill>
              <a:latin typeface="Roboto"/>
              <a:ea typeface="Roboto"/>
              <a:cs typeface="Roboto"/>
              <a:sym typeface="Roboto"/>
            </a:endParaRPr>
          </a:p>
        </p:txBody>
      </p:sp>
      <p:pic>
        <p:nvPicPr>
          <p:cNvPr id="467" name="Google Shape;467;p46"/>
          <p:cNvPicPr preferRelativeResize="0"/>
          <p:nvPr/>
        </p:nvPicPr>
        <p:blipFill>
          <a:blip r:embed="rId3">
            <a:alphaModFix/>
          </a:blip>
          <a:stretch>
            <a:fillRect/>
          </a:stretch>
        </p:blipFill>
        <p:spPr>
          <a:xfrm>
            <a:off x="4449600" y="1257254"/>
            <a:ext cx="4169450" cy="3047700"/>
          </a:xfrm>
          <a:prstGeom prst="rect">
            <a:avLst/>
          </a:prstGeom>
          <a:noFill/>
          <a:ln>
            <a:noFill/>
          </a:ln>
        </p:spPr>
      </p:pic>
      <p:sp>
        <p:nvSpPr>
          <p:cNvPr id="468" name="Google Shape;468;p46"/>
          <p:cNvSpPr txBox="1"/>
          <p:nvPr/>
        </p:nvSpPr>
        <p:spPr>
          <a:xfrm>
            <a:off x="5100875" y="4074225"/>
            <a:ext cx="34749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lt1"/>
              </a:solidFill>
              <a:latin typeface="Roboto"/>
              <a:ea typeface="Roboto"/>
              <a:cs typeface="Roboto"/>
              <a:sym typeface="Roboto"/>
            </a:endParaRPr>
          </a:p>
          <a:p>
            <a:pPr indent="0" lvl="0" marL="0" rtl="0" algn="l">
              <a:spcBef>
                <a:spcPts val="0"/>
              </a:spcBef>
              <a:spcAft>
                <a:spcPts val="0"/>
              </a:spcAft>
              <a:buNone/>
            </a:pPr>
            <a:r>
              <a:rPr lang="en" sz="1300">
                <a:solidFill>
                  <a:schemeClr val="lt1"/>
                </a:solidFill>
                <a:latin typeface="Roboto"/>
                <a:ea typeface="Roboto"/>
                <a:cs typeface="Roboto"/>
                <a:sym typeface="Roboto"/>
              </a:rPr>
              <a:t>Best 2-week MAPE: 41%</a:t>
            </a:r>
            <a:endParaRPr sz="1300">
              <a:solidFill>
                <a:schemeClr val="lt1"/>
              </a:solidFill>
              <a:latin typeface="Roboto"/>
              <a:ea typeface="Roboto"/>
              <a:cs typeface="Roboto"/>
              <a:sym typeface="Roboto"/>
            </a:endParaRPr>
          </a:p>
          <a:p>
            <a:pPr indent="0" lvl="0" marL="0" rtl="0" algn="l">
              <a:spcBef>
                <a:spcPts val="0"/>
              </a:spcBef>
              <a:spcAft>
                <a:spcPts val="0"/>
              </a:spcAft>
              <a:buNone/>
            </a:pPr>
            <a:r>
              <a:rPr lang="en" sz="1300">
                <a:solidFill>
                  <a:schemeClr val="lt1"/>
                </a:solidFill>
                <a:latin typeface="Roboto"/>
                <a:ea typeface="Roboto"/>
                <a:cs typeface="Roboto"/>
                <a:sym typeface="Roboto"/>
              </a:rPr>
              <a:t>Orange– Actual headcount</a:t>
            </a:r>
            <a:endParaRPr sz="1300">
              <a:solidFill>
                <a:schemeClr val="lt1"/>
              </a:solidFill>
              <a:latin typeface="Roboto"/>
              <a:ea typeface="Roboto"/>
              <a:cs typeface="Roboto"/>
              <a:sym typeface="Roboto"/>
            </a:endParaRPr>
          </a:p>
          <a:p>
            <a:pPr indent="0" lvl="0" marL="0" rtl="0" algn="l">
              <a:spcBef>
                <a:spcPts val="0"/>
              </a:spcBef>
              <a:spcAft>
                <a:spcPts val="0"/>
              </a:spcAft>
              <a:buNone/>
            </a:pPr>
            <a:r>
              <a:rPr lang="en" sz="1300">
                <a:solidFill>
                  <a:schemeClr val="lt1"/>
                </a:solidFill>
                <a:latin typeface="Roboto"/>
                <a:ea typeface="Roboto"/>
                <a:cs typeface="Roboto"/>
                <a:sym typeface="Roboto"/>
              </a:rPr>
              <a:t>Green– Predicted headcount</a:t>
            </a:r>
            <a:endParaRPr>
              <a:solidFill>
                <a:schemeClr val="lt1"/>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7"/>
          <p:cNvSpPr txBox="1"/>
          <p:nvPr>
            <p:ph idx="1" type="body"/>
          </p:nvPr>
        </p:nvSpPr>
        <p:spPr>
          <a:xfrm>
            <a:off x="311700" y="867650"/>
            <a:ext cx="6690600" cy="13884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sz="1400"/>
              <a:t>Weighted average of past observations to predict future points</a:t>
            </a:r>
            <a:endParaRPr sz="1400"/>
          </a:p>
          <a:p>
            <a:pPr indent="-317500" lvl="0" marL="457200" rtl="0" algn="l">
              <a:lnSpc>
                <a:spcPct val="100000"/>
              </a:lnSpc>
              <a:spcBef>
                <a:spcPts val="0"/>
              </a:spcBef>
              <a:spcAft>
                <a:spcPts val="0"/>
              </a:spcAft>
              <a:buSzPts val="1400"/>
              <a:buChar char="●"/>
            </a:pPr>
            <a:r>
              <a:rPr lang="en" sz="1400"/>
              <a:t>More recent observations  more relevant than older observations</a:t>
            </a:r>
            <a:endParaRPr sz="1400"/>
          </a:p>
          <a:p>
            <a:pPr indent="-317500" lvl="0" marL="457200" rtl="0" algn="l">
              <a:lnSpc>
                <a:spcPct val="100000"/>
              </a:lnSpc>
              <a:spcBef>
                <a:spcPts val="0"/>
              </a:spcBef>
              <a:spcAft>
                <a:spcPts val="0"/>
              </a:spcAft>
              <a:buSzPts val="1400"/>
              <a:buChar char="●"/>
            </a:pPr>
            <a:r>
              <a:rPr lang="en" sz="1400"/>
              <a:t>3 smoothing factors - level of series, trend, seasonality</a:t>
            </a:r>
            <a:endParaRPr sz="1400"/>
          </a:p>
          <a:p>
            <a:pPr indent="-317500" lvl="0" marL="457200" rtl="0" algn="l">
              <a:lnSpc>
                <a:spcPct val="100000"/>
              </a:lnSpc>
              <a:spcBef>
                <a:spcPts val="0"/>
              </a:spcBef>
              <a:spcAft>
                <a:spcPts val="0"/>
              </a:spcAft>
              <a:buSzPts val="1400"/>
              <a:buChar char="●"/>
            </a:pPr>
            <a:r>
              <a:rPr lang="en" sz="1400"/>
              <a:t>Multiplicative model (changing mean)</a:t>
            </a:r>
            <a:endParaRPr sz="1400"/>
          </a:p>
          <a:p>
            <a:pPr indent="0" lvl="0" marL="0" rtl="0" algn="l">
              <a:lnSpc>
                <a:spcPct val="100000"/>
              </a:lnSpc>
              <a:spcBef>
                <a:spcPts val="0"/>
              </a:spcBef>
              <a:spcAft>
                <a:spcPts val="0"/>
              </a:spcAft>
              <a:buNone/>
            </a:pPr>
            <a:r>
              <a:t/>
            </a:r>
            <a:endParaRPr sz="1400"/>
          </a:p>
        </p:txBody>
      </p:sp>
      <p:sp>
        <p:nvSpPr>
          <p:cNvPr id="474" name="Google Shape;474;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75" name="Google Shape;475;p47"/>
          <p:cNvSpPr txBox="1"/>
          <p:nvPr>
            <p:ph type="title"/>
          </p:nvPr>
        </p:nvSpPr>
        <p:spPr>
          <a:xfrm>
            <a:off x="311700" y="280550"/>
            <a:ext cx="8256300" cy="58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Holt-Winters Exponential Smoothing</a:t>
            </a:r>
            <a:endParaRPr sz="2800"/>
          </a:p>
        </p:txBody>
      </p:sp>
      <p:pic>
        <p:nvPicPr>
          <p:cNvPr id="476" name="Google Shape;476;p47"/>
          <p:cNvPicPr preferRelativeResize="0"/>
          <p:nvPr/>
        </p:nvPicPr>
        <p:blipFill>
          <a:blip r:embed="rId3">
            <a:alphaModFix/>
          </a:blip>
          <a:stretch>
            <a:fillRect/>
          </a:stretch>
        </p:blipFill>
        <p:spPr>
          <a:xfrm>
            <a:off x="5210650" y="1888800"/>
            <a:ext cx="3192601" cy="2264898"/>
          </a:xfrm>
          <a:prstGeom prst="rect">
            <a:avLst/>
          </a:prstGeom>
          <a:noFill/>
          <a:ln>
            <a:noFill/>
          </a:ln>
        </p:spPr>
      </p:pic>
      <p:sp>
        <p:nvSpPr>
          <p:cNvPr id="477" name="Google Shape;477;p47"/>
          <p:cNvSpPr txBox="1"/>
          <p:nvPr/>
        </p:nvSpPr>
        <p:spPr>
          <a:xfrm>
            <a:off x="311700" y="1959250"/>
            <a:ext cx="46641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latin typeface="Roboto"/>
                <a:ea typeface="Roboto"/>
                <a:cs typeface="Roboto"/>
                <a:sym typeface="Roboto"/>
              </a:rPr>
              <a:t>Pros</a:t>
            </a:r>
            <a:endParaRPr>
              <a:solidFill>
                <a:schemeClr val="accent2"/>
              </a:solidFill>
              <a:latin typeface="Roboto"/>
              <a:ea typeface="Roboto"/>
              <a:cs typeface="Roboto"/>
              <a:sym typeface="Roboto"/>
            </a:endParaRPr>
          </a:p>
          <a:p>
            <a:pPr indent="-317500" lvl="0" marL="457200" rtl="0" algn="l">
              <a:spcBef>
                <a:spcPts val="0"/>
              </a:spcBef>
              <a:spcAft>
                <a:spcPts val="0"/>
              </a:spcAft>
              <a:buClr>
                <a:schemeClr val="accent2"/>
              </a:buClr>
              <a:buSzPts val="1400"/>
              <a:buFont typeface="Roboto"/>
              <a:buChar char="●"/>
            </a:pPr>
            <a:r>
              <a:rPr lang="en">
                <a:solidFill>
                  <a:schemeClr val="accent2"/>
                </a:solidFill>
                <a:latin typeface="Roboto"/>
                <a:ea typeface="Roboto"/>
                <a:cs typeface="Roboto"/>
                <a:sym typeface="Roboto"/>
              </a:rPr>
              <a:t>Easy to understand and implement</a:t>
            </a:r>
            <a:endParaRPr>
              <a:solidFill>
                <a:schemeClr val="accent2"/>
              </a:solidFill>
              <a:latin typeface="Roboto"/>
              <a:ea typeface="Roboto"/>
              <a:cs typeface="Roboto"/>
              <a:sym typeface="Roboto"/>
            </a:endParaRPr>
          </a:p>
          <a:p>
            <a:pPr indent="-317500" lvl="0" marL="457200" rtl="0" algn="l">
              <a:spcBef>
                <a:spcPts val="0"/>
              </a:spcBef>
              <a:spcAft>
                <a:spcPts val="0"/>
              </a:spcAft>
              <a:buClr>
                <a:schemeClr val="accent2"/>
              </a:buClr>
              <a:buSzPts val="1400"/>
              <a:buFont typeface="Roboto"/>
              <a:buChar char="●"/>
            </a:pPr>
            <a:r>
              <a:rPr lang="en">
                <a:solidFill>
                  <a:schemeClr val="accent2"/>
                </a:solidFill>
                <a:latin typeface="Roboto"/>
                <a:ea typeface="Roboto"/>
                <a:cs typeface="Roboto"/>
                <a:sym typeface="Roboto"/>
              </a:rPr>
              <a:t>Code easily found online</a:t>
            </a:r>
            <a:endParaRPr>
              <a:solidFill>
                <a:schemeClr val="accent2"/>
              </a:solidFill>
              <a:latin typeface="Roboto"/>
              <a:ea typeface="Roboto"/>
              <a:cs typeface="Roboto"/>
              <a:sym typeface="Roboto"/>
            </a:endParaRPr>
          </a:p>
          <a:p>
            <a:pPr indent="-317500" lvl="0" marL="457200" rtl="0" algn="l">
              <a:spcBef>
                <a:spcPts val="0"/>
              </a:spcBef>
              <a:spcAft>
                <a:spcPts val="0"/>
              </a:spcAft>
              <a:buClr>
                <a:schemeClr val="accent2"/>
              </a:buClr>
              <a:buSzPts val="1400"/>
              <a:buFont typeface="Roboto"/>
              <a:buChar char="●"/>
            </a:pPr>
            <a:r>
              <a:rPr lang="en">
                <a:solidFill>
                  <a:schemeClr val="accent2"/>
                </a:solidFill>
                <a:latin typeface="Roboto"/>
                <a:ea typeface="Roboto"/>
                <a:cs typeface="Roboto"/>
                <a:sym typeface="Roboto"/>
              </a:rPr>
              <a:t>Computationally efficient</a:t>
            </a:r>
            <a:endParaRPr>
              <a:solidFill>
                <a:schemeClr val="accent2"/>
              </a:solidFill>
              <a:latin typeface="Roboto"/>
              <a:ea typeface="Roboto"/>
              <a:cs typeface="Roboto"/>
              <a:sym typeface="Roboto"/>
            </a:endParaRPr>
          </a:p>
          <a:p>
            <a:pPr indent="-317500" lvl="0" marL="457200" rtl="0" algn="l">
              <a:spcBef>
                <a:spcPts val="0"/>
              </a:spcBef>
              <a:spcAft>
                <a:spcPts val="0"/>
              </a:spcAft>
              <a:buClr>
                <a:schemeClr val="accent2"/>
              </a:buClr>
              <a:buSzPts val="1400"/>
              <a:buFont typeface="Roboto"/>
              <a:buChar char="●"/>
            </a:pPr>
            <a:r>
              <a:rPr lang="en">
                <a:solidFill>
                  <a:schemeClr val="accent2"/>
                </a:solidFill>
                <a:latin typeface="Roboto"/>
                <a:ea typeface="Roboto"/>
                <a:cs typeface="Roboto"/>
                <a:sym typeface="Roboto"/>
              </a:rPr>
              <a:t>Can handle missing data points and outliers</a:t>
            </a:r>
            <a:endParaRPr>
              <a:solidFill>
                <a:schemeClr val="accent2"/>
              </a:solidFill>
              <a:latin typeface="Roboto"/>
              <a:ea typeface="Roboto"/>
              <a:cs typeface="Roboto"/>
              <a:sym typeface="Roboto"/>
            </a:endParaRPr>
          </a:p>
          <a:p>
            <a:pPr indent="0" lvl="0" marL="0" rtl="0" algn="l">
              <a:spcBef>
                <a:spcPts val="0"/>
              </a:spcBef>
              <a:spcAft>
                <a:spcPts val="0"/>
              </a:spcAft>
              <a:buNone/>
            </a:pPr>
            <a:r>
              <a:rPr lang="en">
                <a:solidFill>
                  <a:schemeClr val="accent2"/>
                </a:solidFill>
                <a:latin typeface="Roboto"/>
                <a:ea typeface="Roboto"/>
                <a:cs typeface="Roboto"/>
                <a:sym typeface="Roboto"/>
              </a:rPr>
              <a:t>Cons</a:t>
            </a:r>
            <a:endParaRPr>
              <a:solidFill>
                <a:schemeClr val="accent2"/>
              </a:solidFill>
              <a:latin typeface="Roboto"/>
              <a:ea typeface="Roboto"/>
              <a:cs typeface="Roboto"/>
              <a:sym typeface="Roboto"/>
            </a:endParaRPr>
          </a:p>
          <a:p>
            <a:pPr indent="-317500" lvl="0" marL="457200" rtl="0" algn="l">
              <a:spcBef>
                <a:spcPts val="0"/>
              </a:spcBef>
              <a:spcAft>
                <a:spcPts val="0"/>
              </a:spcAft>
              <a:buClr>
                <a:schemeClr val="accent2"/>
              </a:buClr>
              <a:buSzPts val="1400"/>
              <a:buFont typeface="Roboto"/>
              <a:buChar char="●"/>
            </a:pPr>
            <a:r>
              <a:rPr lang="en">
                <a:solidFill>
                  <a:schemeClr val="accent2"/>
                </a:solidFill>
                <a:latin typeface="Roboto"/>
                <a:ea typeface="Roboto"/>
                <a:cs typeface="Roboto"/>
                <a:sym typeface="Roboto"/>
              </a:rPr>
              <a:t>Not the best with complex data or structural changes in time series</a:t>
            </a:r>
            <a:endParaRPr>
              <a:solidFill>
                <a:schemeClr val="accent2"/>
              </a:solidFill>
              <a:latin typeface="Roboto"/>
              <a:ea typeface="Roboto"/>
              <a:cs typeface="Roboto"/>
              <a:sym typeface="Roboto"/>
            </a:endParaRPr>
          </a:p>
          <a:p>
            <a:pPr indent="-317500" lvl="0" marL="457200" rtl="0" algn="l">
              <a:spcBef>
                <a:spcPts val="0"/>
              </a:spcBef>
              <a:spcAft>
                <a:spcPts val="0"/>
              </a:spcAft>
              <a:buClr>
                <a:schemeClr val="accent2"/>
              </a:buClr>
              <a:buSzPts val="1400"/>
              <a:buFont typeface="Roboto"/>
              <a:buChar char="●"/>
            </a:pPr>
            <a:r>
              <a:rPr lang="en">
                <a:solidFill>
                  <a:schemeClr val="accent2"/>
                </a:solidFill>
                <a:latin typeface="Roboto"/>
                <a:ea typeface="Roboto"/>
                <a:cs typeface="Roboto"/>
                <a:sym typeface="Roboto"/>
              </a:rPr>
              <a:t>Cannot handle multivariate time series data</a:t>
            </a:r>
            <a:endParaRPr>
              <a:solidFill>
                <a:schemeClr val="accent2"/>
              </a:solidFill>
              <a:latin typeface="Roboto"/>
              <a:ea typeface="Roboto"/>
              <a:cs typeface="Roboto"/>
              <a:sym typeface="Roboto"/>
            </a:endParaRPr>
          </a:p>
          <a:p>
            <a:pPr indent="0" lvl="0" marL="0" rtl="0" algn="l">
              <a:spcBef>
                <a:spcPts val="0"/>
              </a:spcBef>
              <a:spcAft>
                <a:spcPts val="0"/>
              </a:spcAft>
              <a:buNone/>
            </a:pPr>
            <a:r>
              <a:t/>
            </a:r>
            <a:endParaRPr>
              <a:solidFill>
                <a:schemeClr val="accent2"/>
              </a:solidFill>
              <a:latin typeface="Roboto"/>
              <a:ea typeface="Roboto"/>
              <a:cs typeface="Roboto"/>
              <a:sym typeface="Roboto"/>
            </a:endParaRPr>
          </a:p>
        </p:txBody>
      </p:sp>
      <p:sp>
        <p:nvSpPr>
          <p:cNvPr id="478" name="Google Shape;478;p47"/>
          <p:cNvSpPr txBox="1"/>
          <p:nvPr>
            <p:ph idx="1" type="body"/>
          </p:nvPr>
        </p:nvSpPr>
        <p:spPr>
          <a:xfrm>
            <a:off x="311700" y="4094975"/>
            <a:ext cx="4787100" cy="1017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t>Has been successfully used for </a:t>
            </a:r>
            <a:endParaRPr sz="1400"/>
          </a:p>
          <a:p>
            <a:pPr indent="-317500" lvl="0" marL="457200" rtl="0" algn="l">
              <a:lnSpc>
                <a:spcPct val="100000"/>
              </a:lnSpc>
              <a:spcBef>
                <a:spcPts val="0"/>
              </a:spcBef>
              <a:spcAft>
                <a:spcPts val="0"/>
              </a:spcAft>
              <a:buSzPts val="1400"/>
              <a:buChar char="●"/>
            </a:pPr>
            <a:r>
              <a:rPr lang="en" sz="1400" u="sng">
                <a:solidFill>
                  <a:schemeClr val="hlink"/>
                </a:solidFill>
                <a:hlinkClick r:id="rId4"/>
              </a:rPr>
              <a:t>Predicting CPU usage</a:t>
            </a:r>
            <a:endParaRPr sz="1400"/>
          </a:p>
          <a:p>
            <a:pPr indent="-317500" lvl="0" marL="457200" rtl="0" algn="l">
              <a:lnSpc>
                <a:spcPct val="100000"/>
              </a:lnSpc>
              <a:spcBef>
                <a:spcPts val="0"/>
              </a:spcBef>
              <a:spcAft>
                <a:spcPts val="0"/>
              </a:spcAft>
              <a:buSzPts val="1400"/>
              <a:buChar char="●"/>
            </a:pPr>
            <a:r>
              <a:rPr lang="en" sz="1400" u="sng">
                <a:solidFill>
                  <a:schemeClr val="hlink"/>
                </a:solidFill>
                <a:hlinkClick r:id="rId5"/>
              </a:rPr>
              <a:t>Forecasting water demand</a:t>
            </a:r>
            <a:endParaRPr sz="14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8"/>
          <p:cNvSpPr txBox="1"/>
          <p:nvPr/>
        </p:nvSpPr>
        <p:spPr>
          <a:xfrm>
            <a:off x="311700" y="139275"/>
            <a:ext cx="8520600" cy="623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2400">
                <a:solidFill>
                  <a:srgbClr val="FFFFFF"/>
                </a:solidFill>
                <a:latin typeface="Merriweather"/>
                <a:ea typeface="Merriweather"/>
                <a:cs typeface="Merriweather"/>
                <a:sym typeface="Merriweather"/>
              </a:rPr>
              <a:t>Exponential Smoothing </a:t>
            </a:r>
            <a:r>
              <a:rPr lang="en" sz="900">
                <a:solidFill>
                  <a:schemeClr val="lt1"/>
                </a:solidFill>
                <a:latin typeface="Merriweather"/>
                <a:ea typeface="Merriweather"/>
                <a:cs typeface="Merriweather"/>
                <a:sym typeface="Merriweather"/>
              </a:rPr>
              <a:t>(First Round)</a:t>
            </a:r>
            <a:r>
              <a:rPr lang="en" sz="2400">
                <a:solidFill>
                  <a:srgbClr val="FFFFFF"/>
                </a:solidFill>
                <a:latin typeface="Merriweather"/>
                <a:ea typeface="Merriweather"/>
                <a:cs typeface="Merriweather"/>
                <a:sym typeface="Merriweather"/>
              </a:rPr>
              <a:t> </a:t>
            </a:r>
            <a:endParaRPr sz="2400">
              <a:solidFill>
                <a:srgbClr val="FFFFFF"/>
              </a:solidFill>
              <a:latin typeface="Merriweather"/>
              <a:ea typeface="Merriweather"/>
              <a:cs typeface="Merriweather"/>
              <a:sym typeface="Merriweather"/>
            </a:endParaRPr>
          </a:p>
        </p:txBody>
      </p:sp>
      <p:sp>
        <p:nvSpPr>
          <p:cNvPr id="484" name="Google Shape;484;p48"/>
          <p:cNvSpPr txBox="1"/>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rgbClr val="666666"/>
                </a:solidFill>
                <a:latin typeface="Roboto"/>
                <a:ea typeface="Roboto"/>
                <a:cs typeface="Roboto"/>
                <a:sym typeface="Roboto"/>
              </a:rPr>
              <a:t>‹#›</a:t>
            </a:fld>
            <a:endParaRPr sz="1000">
              <a:solidFill>
                <a:srgbClr val="666666"/>
              </a:solidFill>
              <a:latin typeface="Roboto"/>
              <a:ea typeface="Roboto"/>
              <a:cs typeface="Roboto"/>
              <a:sym typeface="Roboto"/>
            </a:endParaRPr>
          </a:p>
        </p:txBody>
      </p:sp>
      <p:sp>
        <p:nvSpPr>
          <p:cNvPr id="485" name="Google Shape;485;p48"/>
          <p:cNvSpPr txBox="1"/>
          <p:nvPr/>
        </p:nvSpPr>
        <p:spPr>
          <a:xfrm>
            <a:off x="288950" y="1051825"/>
            <a:ext cx="413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Holt-Winters Exponential Smoothing</a:t>
            </a:r>
            <a:endParaRPr>
              <a:solidFill>
                <a:schemeClr val="lt1"/>
              </a:solidFill>
              <a:latin typeface="Roboto"/>
              <a:ea typeface="Roboto"/>
              <a:cs typeface="Roboto"/>
              <a:sym typeface="Roboto"/>
            </a:endParaRPr>
          </a:p>
        </p:txBody>
      </p:sp>
      <p:sp>
        <p:nvSpPr>
          <p:cNvPr id="486" name="Google Shape;486;p48"/>
          <p:cNvSpPr txBox="1"/>
          <p:nvPr/>
        </p:nvSpPr>
        <p:spPr>
          <a:xfrm>
            <a:off x="5374650" y="1202100"/>
            <a:ext cx="3537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lt1"/>
                </a:solidFill>
              </a:rPr>
              <a:t>Plot 1. Plot showing the prediction of headcount(in yellow) and actual value of headcount (blue) using HWES model</a:t>
            </a:r>
            <a:endParaRPr>
              <a:solidFill>
                <a:schemeClr val="lt1"/>
              </a:solidFill>
              <a:latin typeface="Roboto"/>
              <a:ea typeface="Roboto"/>
              <a:cs typeface="Roboto"/>
              <a:sym typeface="Roboto"/>
            </a:endParaRPr>
          </a:p>
        </p:txBody>
      </p:sp>
      <p:pic>
        <p:nvPicPr>
          <p:cNvPr id="487" name="Google Shape;487;p48"/>
          <p:cNvPicPr preferRelativeResize="0"/>
          <p:nvPr/>
        </p:nvPicPr>
        <p:blipFill>
          <a:blip r:embed="rId3">
            <a:alphaModFix/>
          </a:blip>
          <a:stretch>
            <a:fillRect/>
          </a:stretch>
        </p:blipFill>
        <p:spPr>
          <a:xfrm>
            <a:off x="3964225" y="2117325"/>
            <a:ext cx="5056925" cy="2588075"/>
          </a:xfrm>
          <a:prstGeom prst="rect">
            <a:avLst/>
          </a:prstGeom>
          <a:noFill/>
          <a:ln>
            <a:noFill/>
          </a:ln>
        </p:spPr>
      </p:pic>
      <p:sp>
        <p:nvSpPr>
          <p:cNvPr id="488" name="Google Shape;488;p48"/>
          <p:cNvSpPr txBox="1"/>
          <p:nvPr/>
        </p:nvSpPr>
        <p:spPr>
          <a:xfrm>
            <a:off x="277400" y="1449500"/>
            <a:ext cx="34908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Time series model that include trend and seasonality</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Easy to implement</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Univariate, cannot add more variables</a:t>
            </a:r>
            <a:endParaRPr>
              <a:solidFill>
                <a:schemeClr val="lt1"/>
              </a:solidFill>
              <a:latin typeface="Roboto"/>
              <a:ea typeface="Roboto"/>
              <a:cs typeface="Roboto"/>
              <a:sym typeface="Roboto"/>
            </a:endParaRPr>
          </a:p>
        </p:txBody>
      </p:sp>
      <p:graphicFrame>
        <p:nvGraphicFramePr>
          <p:cNvPr id="489" name="Google Shape;489;p48"/>
          <p:cNvGraphicFramePr/>
          <p:nvPr/>
        </p:nvGraphicFramePr>
        <p:xfrm>
          <a:off x="245075" y="3003250"/>
          <a:ext cx="3000000" cy="3000000"/>
        </p:xfrm>
        <a:graphic>
          <a:graphicData uri="http://schemas.openxmlformats.org/drawingml/2006/table">
            <a:tbl>
              <a:tblPr>
                <a:noFill/>
                <a:tableStyleId>{A9D2A3D3-AC1F-41F8-8AF7-2742481BC14E}</a:tableStyleId>
              </a:tblPr>
              <a:tblGrid>
                <a:gridCol w="1602075"/>
                <a:gridCol w="1888725"/>
              </a:tblGrid>
              <a:tr h="396200">
                <a:tc>
                  <a:txBody>
                    <a:bodyPr/>
                    <a:lstStyle/>
                    <a:p>
                      <a:pPr indent="0" lvl="0" marL="0" rtl="0" algn="l">
                        <a:spcBef>
                          <a:spcPts val="0"/>
                        </a:spcBef>
                        <a:spcAft>
                          <a:spcPts val="0"/>
                        </a:spcAft>
                        <a:buNone/>
                      </a:pPr>
                      <a:r>
                        <a:rPr lang="en">
                          <a:solidFill>
                            <a:schemeClr val="lt1"/>
                          </a:solidFill>
                        </a:rPr>
                        <a:t>Prediction Period</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MAPE (%)</a:t>
                      </a:r>
                      <a:endParaRPr>
                        <a:solidFill>
                          <a:schemeClr val="lt1"/>
                        </a:solidFill>
                      </a:endParaRPr>
                    </a:p>
                  </a:txBody>
                  <a:tcPr marT="91425" marB="91425" marR="91425" marL="91425"/>
                </a:tc>
              </a:tr>
              <a:tr h="396200">
                <a:tc>
                  <a:txBody>
                    <a:bodyPr/>
                    <a:lstStyle/>
                    <a:p>
                      <a:pPr indent="0" lvl="0" marL="0" rtl="0" algn="l">
                        <a:spcBef>
                          <a:spcPts val="0"/>
                        </a:spcBef>
                        <a:spcAft>
                          <a:spcPts val="0"/>
                        </a:spcAft>
                        <a:buNone/>
                      </a:pPr>
                      <a:r>
                        <a:rPr lang="en">
                          <a:solidFill>
                            <a:schemeClr val="lt1"/>
                          </a:solidFill>
                        </a:rPr>
                        <a:t>1 shift / 8 hours</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28.02</a:t>
                      </a:r>
                      <a:endParaRPr>
                        <a:solidFill>
                          <a:schemeClr val="lt1"/>
                        </a:solidFill>
                      </a:endParaRPr>
                    </a:p>
                  </a:txBody>
                  <a:tcPr marT="91425" marB="91425" marR="91425" marL="91425"/>
                </a:tc>
              </a:tr>
              <a:tr h="396200">
                <a:tc>
                  <a:txBody>
                    <a:bodyPr/>
                    <a:lstStyle/>
                    <a:p>
                      <a:pPr indent="0" lvl="0" marL="0" rtl="0" algn="l">
                        <a:spcBef>
                          <a:spcPts val="0"/>
                        </a:spcBef>
                        <a:spcAft>
                          <a:spcPts val="0"/>
                        </a:spcAft>
                        <a:buNone/>
                      </a:pPr>
                      <a:r>
                        <a:rPr lang="en">
                          <a:solidFill>
                            <a:schemeClr val="lt1"/>
                          </a:solidFill>
                        </a:rPr>
                        <a:t>1 day</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25.93</a:t>
                      </a:r>
                      <a:endParaRPr>
                        <a:solidFill>
                          <a:schemeClr val="lt1"/>
                        </a:solidFill>
                      </a:endParaRPr>
                    </a:p>
                  </a:txBody>
                  <a:tcPr marT="91425" marB="91425" marR="91425" marL="91425"/>
                </a:tc>
              </a:tr>
              <a:tr h="396200">
                <a:tc>
                  <a:txBody>
                    <a:bodyPr/>
                    <a:lstStyle/>
                    <a:p>
                      <a:pPr indent="0" lvl="0" marL="0" rtl="0" algn="l">
                        <a:spcBef>
                          <a:spcPts val="0"/>
                        </a:spcBef>
                        <a:spcAft>
                          <a:spcPts val="0"/>
                        </a:spcAft>
                        <a:buNone/>
                      </a:pPr>
                      <a:r>
                        <a:rPr lang="en">
                          <a:solidFill>
                            <a:schemeClr val="lt1"/>
                          </a:solidFill>
                        </a:rPr>
                        <a:t>1 week</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53.59</a:t>
                      </a:r>
                      <a:endParaRPr>
                        <a:solidFill>
                          <a:schemeClr val="lt1"/>
                        </a:solidFill>
                      </a:endParaRPr>
                    </a:p>
                  </a:txBody>
                  <a:tcPr marT="91425" marB="91425" marR="91425" marL="91425"/>
                </a:tc>
              </a:tr>
              <a:tr h="396200">
                <a:tc>
                  <a:txBody>
                    <a:bodyPr/>
                    <a:lstStyle/>
                    <a:p>
                      <a:pPr indent="0" lvl="0" marL="0" rtl="0" algn="l">
                        <a:spcBef>
                          <a:spcPts val="0"/>
                        </a:spcBef>
                        <a:spcAft>
                          <a:spcPts val="0"/>
                        </a:spcAft>
                        <a:buNone/>
                      </a:pPr>
                      <a:r>
                        <a:rPr lang="en">
                          <a:solidFill>
                            <a:schemeClr val="lt1"/>
                          </a:solidFill>
                        </a:rPr>
                        <a:t>2 weeks</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42.97</a:t>
                      </a:r>
                      <a:endParaRPr>
                        <a:solidFill>
                          <a:schemeClr val="lt1"/>
                        </a:solidFill>
                      </a:endParaRPr>
                    </a:p>
                  </a:txBody>
                  <a:tcPr marT="91425" marB="91425" marR="91425" marL="91425"/>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95" name="Google Shape;495;p49"/>
          <p:cNvSpPr txBox="1"/>
          <p:nvPr>
            <p:ph type="title"/>
          </p:nvPr>
        </p:nvSpPr>
        <p:spPr>
          <a:xfrm>
            <a:off x="311700" y="280550"/>
            <a:ext cx="5673300" cy="58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Random Forest</a:t>
            </a:r>
            <a:r>
              <a:rPr lang="en" sz="900"/>
              <a:t>  (Second round)</a:t>
            </a:r>
            <a:endParaRPr sz="2800"/>
          </a:p>
        </p:txBody>
      </p:sp>
      <p:pic>
        <p:nvPicPr>
          <p:cNvPr id="496" name="Google Shape;496;p49"/>
          <p:cNvPicPr preferRelativeResize="0"/>
          <p:nvPr/>
        </p:nvPicPr>
        <p:blipFill>
          <a:blip r:embed="rId3">
            <a:alphaModFix/>
          </a:blip>
          <a:stretch>
            <a:fillRect/>
          </a:stretch>
        </p:blipFill>
        <p:spPr>
          <a:xfrm>
            <a:off x="311700" y="2108650"/>
            <a:ext cx="3601825" cy="2706975"/>
          </a:xfrm>
          <a:prstGeom prst="rect">
            <a:avLst/>
          </a:prstGeom>
          <a:noFill/>
          <a:ln>
            <a:noFill/>
          </a:ln>
        </p:spPr>
      </p:pic>
      <p:sp>
        <p:nvSpPr>
          <p:cNvPr id="497" name="Google Shape;497;p49"/>
          <p:cNvSpPr txBox="1"/>
          <p:nvPr>
            <p:ph idx="1" type="body"/>
          </p:nvPr>
        </p:nvSpPr>
        <p:spPr>
          <a:xfrm>
            <a:off x="311700" y="956225"/>
            <a:ext cx="6690600" cy="13884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sz="1400"/>
              <a:t>Split data on classification features until reaching a leaf node</a:t>
            </a:r>
            <a:endParaRPr sz="1400"/>
          </a:p>
          <a:p>
            <a:pPr indent="-317500" lvl="0" marL="457200" rtl="0" algn="l">
              <a:lnSpc>
                <a:spcPct val="100000"/>
              </a:lnSpc>
              <a:spcBef>
                <a:spcPts val="0"/>
              </a:spcBef>
              <a:spcAft>
                <a:spcPts val="0"/>
              </a:spcAft>
              <a:buSzPts val="1400"/>
              <a:buChar char="●"/>
            </a:pPr>
            <a:r>
              <a:rPr lang="en" sz="1400"/>
              <a:t>Multiple trees, each tree trains dataset on different subsets of data</a:t>
            </a:r>
            <a:endParaRPr sz="1400"/>
          </a:p>
          <a:p>
            <a:pPr indent="-317500" lvl="0" marL="457200" rtl="0" algn="l">
              <a:lnSpc>
                <a:spcPct val="100000"/>
              </a:lnSpc>
              <a:spcBef>
                <a:spcPts val="0"/>
              </a:spcBef>
              <a:spcAft>
                <a:spcPts val="0"/>
              </a:spcAft>
              <a:buSzPts val="1400"/>
              <a:buChar char="●"/>
            </a:pPr>
            <a:r>
              <a:rPr lang="en" sz="1400"/>
              <a:t>Final decision takes average of prediction from all trees</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p:txBody>
      </p:sp>
      <p:sp>
        <p:nvSpPr>
          <p:cNvPr id="498" name="Google Shape;498;p49"/>
          <p:cNvSpPr txBox="1"/>
          <p:nvPr/>
        </p:nvSpPr>
        <p:spPr>
          <a:xfrm>
            <a:off x="4412975" y="2073575"/>
            <a:ext cx="46641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latin typeface="Roboto"/>
                <a:ea typeface="Roboto"/>
                <a:cs typeface="Roboto"/>
                <a:sym typeface="Roboto"/>
              </a:rPr>
              <a:t>Pros</a:t>
            </a:r>
            <a:endParaRPr>
              <a:solidFill>
                <a:schemeClr val="accent2"/>
              </a:solidFill>
              <a:latin typeface="Roboto"/>
              <a:ea typeface="Roboto"/>
              <a:cs typeface="Roboto"/>
              <a:sym typeface="Roboto"/>
            </a:endParaRPr>
          </a:p>
          <a:p>
            <a:pPr indent="-317500" lvl="0" marL="457200" rtl="0" algn="l">
              <a:spcBef>
                <a:spcPts val="0"/>
              </a:spcBef>
              <a:spcAft>
                <a:spcPts val="0"/>
              </a:spcAft>
              <a:buClr>
                <a:schemeClr val="accent2"/>
              </a:buClr>
              <a:buSzPts val="1400"/>
              <a:buFont typeface="Roboto"/>
              <a:buChar char="●"/>
            </a:pPr>
            <a:r>
              <a:rPr lang="en">
                <a:solidFill>
                  <a:schemeClr val="accent2"/>
                </a:solidFill>
                <a:latin typeface="Roboto"/>
                <a:ea typeface="Roboto"/>
                <a:cs typeface="Roboto"/>
                <a:sym typeface="Roboto"/>
              </a:rPr>
              <a:t>High accuracy</a:t>
            </a:r>
            <a:endParaRPr>
              <a:solidFill>
                <a:schemeClr val="accent2"/>
              </a:solidFill>
              <a:latin typeface="Roboto"/>
              <a:ea typeface="Roboto"/>
              <a:cs typeface="Roboto"/>
              <a:sym typeface="Roboto"/>
            </a:endParaRPr>
          </a:p>
          <a:p>
            <a:pPr indent="-317500" lvl="0" marL="457200" rtl="0" algn="l">
              <a:spcBef>
                <a:spcPts val="0"/>
              </a:spcBef>
              <a:spcAft>
                <a:spcPts val="0"/>
              </a:spcAft>
              <a:buClr>
                <a:schemeClr val="accent2"/>
              </a:buClr>
              <a:buSzPts val="1400"/>
              <a:buFont typeface="Roboto"/>
              <a:buChar char="●"/>
            </a:pPr>
            <a:r>
              <a:rPr lang="en">
                <a:solidFill>
                  <a:schemeClr val="accent2"/>
                </a:solidFill>
                <a:latin typeface="Roboto"/>
                <a:ea typeface="Roboto"/>
                <a:cs typeface="Roboto"/>
                <a:sym typeface="Roboto"/>
              </a:rPr>
              <a:t>Code easily found online</a:t>
            </a:r>
            <a:endParaRPr>
              <a:solidFill>
                <a:schemeClr val="accent2"/>
              </a:solidFill>
              <a:latin typeface="Roboto"/>
              <a:ea typeface="Roboto"/>
              <a:cs typeface="Roboto"/>
              <a:sym typeface="Roboto"/>
            </a:endParaRPr>
          </a:p>
          <a:p>
            <a:pPr indent="-317500" lvl="0" marL="457200" rtl="0" algn="l">
              <a:spcBef>
                <a:spcPts val="0"/>
              </a:spcBef>
              <a:spcAft>
                <a:spcPts val="0"/>
              </a:spcAft>
              <a:buClr>
                <a:schemeClr val="accent2"/>
              </a:buClr>
              <a:buSzPts val="1400"/>
              <a:buFont typeface="Roboto"/>
              <a:buChar char="●"/>
            </a:pPr>
            <a:r>
              <a:rPr lang="en">
                <a:solidFill>
                  <a:schemeClr val="accent2"/>
                </a:solidFill>
                <a:latin typeface="Roboto"/>
                <a:ea typeface="Roboto"/>
                <a:cs typeface="Roboto"/>
                <a:sym typeface="Roboto"/>
              </a:rPr>
              <a:t>Low chance of data overfitting</a:t>
            </a:r>
            <a:endParaRPr>
              <a:solidFill>
                <a:schemeClr val="accent2"/>
              </a:solidFill>
              <a:latin typeface="Roboto"/>
              <a:ea typeface="Roboto"/>
              <a:cs typeface="Roboto"/>
              <a:sym typeface="Roboto"/>
            </a:endParaRPr>
          </a:p>
          <a:p>
            <a:pPr indent="-317500" lvl="0" marL="457200" rtl="0" algn="l">
              <a:spcBef>
                <a:spcPts val="0"/>
              </a:spcBef>
              <a:spcAft>
                <a:spcPts val="0"/>
              </a:spcAft>
              <a:buClr>
                <a:schemeClr val="accent2"/>
              </a:buClr>
              <a:buSzPts val="1400"/>
              <a:buFont typeface="Roboto"/>
              <a:buChar char="●"/>
            </a:pPr>
            <a:r>
              <a:rPr lang="en">
                <a:solidFill>
                  <a:schemeClr val="accent2"/>
                </a:solidFill>
                <a:latin typeface="Roboto"/>
                <a:ea typeface="Roboto"/>
                <a:cs typeface="Roboto"/>
                <a:sym typeface="Roboto"/>
              </a:rPr>
              <a:t>Can handle missing data points and outliers</a:t>
            </a:r>
            <a:endParaRPr>
              <a:solidFill>
                <a:schemeClr val="accent2"/>
              </a:solidFill>
              <a:latin typeface="Roboto"/>
              <a:ea typeface="Roboto"/>
              <a:cs typeface="Roboto"/>
              <a:sym typeface="Roboto"/>
            </a:endParaRPr>
          </a:p>
          <a:p>
            <a:pPr indent="0" lvl="0" marL="0" rtl="0" algn="l">
              <a:spcBef>
                <a:spcPts val="0"/>
              </a:spcBef>
              <a:spcAft>
                <a:spcPts val="0"/>
              </a:spcAft>
              <a:buNone/>
            </a:pPr>
            <a:r>
              <a:rPr lang="en">
                <a:solidFill>
                  <a:schemeClr val="accent2"/>
                </a:solidFill>
                <a:latin typeface="Roboto"/>
                <a:ea typeface="Roboto"/>
                <a:cs typeface="Roboto"/>
                <a:sym typeface="Roboto"/>
              </a:rPr>
              <a:t>Cons</a:t>
            </a:r>
            <a:endParaRPr>
              <a:solidFill>
                <a:schemeClr val="accent2"/>
              </a:solidFill>
              <a:latin typeface="Roboto"/>
              <a:ea typeface="Roboto"/>
              <a:cs typeface="Roboto"/>
              <a:sym typeface="Roboto"/>
            </a:endParaRPr>
          </a:p>
          <a:p>
            <a:pPr indent="-317500" lvl="0" marL="457200" rtl="0" algn="l">
              <a:spcBef>
                <a:spcPts val="0"/>
              </a:spcBef>
              <a:spcAft>
                <a:spcPts val="0"/>
              </a:spcAft>
              <a:buClr>
                <a:schemeClr val="accent2"/>
              </a:buClr>
              <a:buSzPts val="1400"/>
              <a:buFont typeface="Roboto"/>
              <a:buChar char="●"/>
            </a:pPr>
            <a:r>
              <a:rPr lang="en">
                <a:solidFill>
                  <a:schemeClr val="accent2"/>
                </a:solidFill>
                <a:latin typeface="Roboto"/>
                <a:ea typeface="Roboto"/>
                <a:cs typeface="Roboto"/>
                <a:sym typeface="Roboto"/>
              </a:rPr>
              <a:t>Low interpretability</a:t>
            </a:r>
            <a:endParaRPr>
              <a:solidFill>
                <a:schemeClr val="accent2"/>
              </a:solidFill>
              <a:latin typeface="Roboto"/>
              <a:ea typeface="Roboto"/>
              <a:cs typeface="Roboto"/>
              <a:sym typeface="Roboto"/>
            </a:endParaRPr>
          </a:p>
          <a:p>
            <a:pPr indent="-317500" lvl="0" marL="457200" rtl="0" algn="l">
              <a:spcBef>
                <a:spcPts val="0"/>
              </a:spcBef>
              <a:spcAft>
                <a:spcPts val="0"/>
              </a:spcAft>
              <a:buClr>
                <a:schemeClr val="accent2"/>
              </a:buClr>
              <a:buSzPts val="1400"/>
              <a:buFont typeface="Roboto"/>
              <a:buChar char="●"/>
            </a:pPr>
            <a:r>
              <a:rPr lang="en">
                <a:solidFill>
                  <a:schemeClr val="accent2"/>
                </a:solidFill>
                <a:latin typeface="Roboto"/>
                <a:ea typeface="Roboto"/>
                <a:cs typeface="Roboto"/>
                <a:sym typeface="Roboto"/>
              </a:rPr>
              <a:t>Slow run time</a:t>
            </a:r>
            <a:endParaRPr>
              <a:solidFill>
                <a:schemeClr val="accent2"/>
              </a:solidFill>
              <a:latin typeface="Roboto"/>
              <a:ea typeface="Roboto"/>
              <a:cs typeface="Roboto"/>
              <a:sym typeface="Roboto"/>
            </a:endParaRPr>
          </a:p>
          <a:p>
            <a:pPr indent="0" lvl="0" marL="0" rtl="0" algn="l">
              <a:spcBef>
                <a:spcPts val="0"/>
              </a:spcBef>
              <a:spcAft>
                <a:spcPts val="0"/>
              </a:spcAft>
              <a:buNone/>
            </a:pPr>
            <a:r>
              <a:t/>
            </a:r>
            <a:endParaRPr>
              <a:solidFill>
                <a:schemeClr val="accent2"/>
              </a:solidFill>
              <a:latin typeface="Roboto"/>
              <a:ea typeface="Roboto"/>
              <a:cs typeface="Roboto"/>
              <a:sym typeface="Roboto"/>
            </a:endParaRPr>
          </a:p>
          <a:p>
            <a:pPr indent="0" lvl="0" marL="0" rtl="0" algn="l">
              <a:spcBef>
                <a:spcPts val="0"/>
              </a:spcBef>
              <a:spcAft>
                <a:spcPts val="0"/>
              </a:spcAft>
              <a:buNone/>
            </a:pPr>
            <a:r>
              <a:rPr lang="en">
                <a:solidFill>
                  <a:schemeClr val="accent2"/>
                </a:solidFill>
                <a:latin typeface="Roboto"/>
                <a:ea typeface="Roboto"/>
                <a:cs typeface="Roboto"/>
                <a:sym typeface="Roboto"/>
              </a:rPr>
              <a:t>Past Use:</a:t>
            </a:r>
            <a:endParaRPr>
              <a:solidFill>
                <a:schemeClr val="accent2"/>
              </a:solidFill>
              <a:latin typeface="Roboto"/>
              <a:ea typeface="Roboto"/>
              <a:cs typeface="Roboto"/>
              <a:sym typeface="Roboto"/>
            </a:endParaRPr>
          </a:p>
          <a:p>
            <a:pPr indent="0" lvl="0" marL="0" rtl="0" algn="l">
              <a:spcBef>
                <a:spcPts val="0"/>
              </a:spcBef>
              <a:spcAft>
                <a:spcPts val="0"/>
              </a:spcAft>
              <a:buNone/>
            </a:pPr>
            <a:r>
              <a:rPr lang="en">
                <a:solidFill>
                  <a:schemeClr val="accent2"/>
                </a:solidFill>
                <a:latin typeface="Roboto"/>
                <a:ea typeface="Roboto"/>
                <a:cs typeface="Roboto"/>
                <a:sym typeface="Roboto"/>
              </a:rPr>
              <a:t>Patient Outcome Prediction (Yang et al., 2019)</a:t>
            </a:r>
            <a:endParaRPr>
              <a:solidFill>
                <a:schemeClr val="accent2"/>
              </a:solidFill>
              <a:latin typeface="Roboto"/>
              <a:ea typeface="Roboto"/>
              <a:cs typeface="Roboto"/>
              <a:sym typeface="Roboto"/>
            </a:endParaRPr>
          </a:p>
          <a:p>
            <a:pPr indent="0" lvl="0" marL="0" rtl="0" algn="l">
              <a:spcBef>
                <a:spcPts val="0"/>
              </a:spcBef>
              <a:spcAft>
                <a:spcPts val="0"/>
              </a:spcAft>
              <a:buNone/>
            </a:pPr>
            <a:r>
              <a:t/>
            </a:r>
            <a:endParaRPr>
              <a:solidFill>
                <a:schemeClr val="accent2"/>
              </a:solidFill>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50"/>
          <p:cNvSpPr txBox="1"/>
          <p:nvPr>
            <p:ph idx="1" type="body"/>
          </p:nvPr>
        </p:nvSpPr>
        <p:spPr>
          <a:xfrm>
            <a:off x="311700" y="653775"/>
            <a:ext cx="2832000" cy="29634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lang="en"/>
              <a:t>Many decision trees</a:t>
            </a:r>
            <a:endParaRPr/>
          </a:p>
          <a:p>
            <a:pPr indent="-311150" lvl="0" marL="457200" rtl="0" algn="l">
              <a:lnSpc>
                <a:spcPct val="150000"/>
              </a:lnSpc>
              <a:spcBef>
                <a:spcPts val="0"/>
              </a:spcBef>
              <a:spcAft>
                <a:spcPts val="0"/>
              </a:spcAft>
              <a:buSzPts val="1300"/>
              <a:buChar char="●"/>
            </a:pPr>
            <a:r>
              <a:rPr lang="en"/>
              <a:t>New trees focus on the incorrect predictions of previous models</a:t>
            </a:r>
            <a:endParaRPr/>
          </a:p>
          <a:p>
            <a:pPr indent="-311150" lvl="0" marL="457200" rtl="0" algn="l">
              <a:lnSpc>
                <a:spcPct val="150000"/>
              </a:lnSpc>
              <a:spcBef>
                <a:spcPts val="0"/>
              </a:spcBef>
              <a:spcAft>
                <a:spcPts val="0"/>
              </a:spcAft>
              <a:buSzPts val="1300"/>
              <a:buChar char="●"/>
            </a:pPr>
            <a:r>
              <a:rPr lang="en"/>
              <a:t>Add models until accuracy doesn’t improve</a:t>
            </a:r>
            <a:endParaRPr/>
          </a:p>
          <a:p>
            <a:pPr indent="-311150" lvl="0" marL="457200" rtl="0" algn="l">
              <a:lnSpc>
                <a:spcPct val="150000"/>
              </a:lnSpc>
              <a:spcBef>
                <a:spcPts val="0"/>
              </a:spcBef>
              <a:spcAft>
                <a:spcPts val="0"/>
              </a:spcAft>
              <a:buSzPts val="1300"/>
              <a:buChar char="●"/>
            </a:pPr>
            <a:r>
              <a:rPr lang="en"/>
              <a:t>Final prediction is a weighted average of all the models</a:t>
            </a:r>
            <a:endParaRPr/>
          </a:p>
          <a:p>
            <a:pPr indent="-298450" lvl="1" marL="914400" rtl="0" algn="l">
              <a:lnSpc>
                <a:spcPct val="150000"/>
              </a:lnSpc>
              <a:spcBef>
                <a:spcPts val="0"/>
              </a:spcBef>
              <a:spcAft>
                <a:spcPts val="0"/>
              </a:spcAft>
              <a:buSzPts val="1100"/>
              <a:buChar char="○"/>
            </a:pPr>
            <a:r>
              <a:rPr lang="en"/>
              <a:t>Better accuracy →                higher weight</a:t>
            </a:r>
            <a:endParaRPr/>
          </a:p>
          <a:p>
            <a:pPr indent="0" lvl="0" marL="0" rtl="0" algn="l">
              <a:lnSpc>
                <a:spcPct val="150000"/>
              </a:lnSpc>
              <a:spcBef>
                <a:spcPts val="1200"/>
              </a:spcBef>
              <a:spcAft>
                <a:spcPts val="0"/>
              </a:spcAft>
              <a:buNone/>
            </a:pPr>
            <a:r>
              <a:rPr lang="en"/>
              <a:t>Pros:</a:t>
            </a:r>
            <a:endParaRPr/>
          </a:p>
          <a:p>
            <a:pPr indent="0" lvl="0" marL="0" rtl="0" algn="l">
              <a:lnSpc>
                <a:spcPct val="150000"/>
              </a:lnSpc>
              <a:spcBef>
                <a:spcPts val="0"/>
              </a:spcBef>
              <a:spcAft>
                <a:spcPts val="0"/>
              </a:spcAft>
              <a:buNone/>
            </a:pPr>
            <a:r>
              <a:rPr lang="en"/>
              <a:t>Fast and Accurate</a:t>
            </a:r>
            <a:endParaRPr/>
          </a:p>
          <a:p>
            <a:pPr indent="0" lvl="0" marL="0" rtl="0" algn="l">
              <a:lnSpc>
                <a:spcPct val="150000"/>
              </a:lnSpc>
              <a:spcBef>
                <a:spcPts val="0"/>
              </a:spcBef>
              <a:spcAft>
                <a:spcPts val="0"/>
              </a:spcAft>
              <a:buNone/>
            </a:pPr>
            <a:r>
              <a:rPr lang="en"/>
              <a:t>Cons:</a:t>
            </a:r>
            <a:endParaRPr/>
          </a:p>
          <a:p>
            <a:pPr indent="0" lvl="0" marL="0" rtl="0" algn="l">
              <a:lnSpc>
                <a:spcPct val="150000"/>
              </a:lnSpc>
              <a:spcBef>
                <a:spcPts val="0"/>
              </a:spcBef>
              <a:spcAft>
                <a:spcPts val="1200"/>
              </a:spcAft>
              <a:buNone/>
            </a:pPr>
            <a:r>
              <a:rPr lang="en"/>
              <a:t>Prone to overfitting</a:t>
            </a:r>
            <a:endParaRPr/>
          </a:p>
        </p:txBody>
      </p:sp>
      <p:sp>
        <p:nvSpPr>
          <p:cNvPr id="504" name="Google Shape;504;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05" name="Google Shape;505;p50"/>
          <p:cNvSpPr txBox="1"/>
          <p:nvPr>
            <p:ph type="title"/>
          </p:nvPr>
        </p:nvSpPr>
        <p:spPr>
          <a:xfrm>
            <a:off x="311700" y="128150"/>
            <a:ext cx="7122900" cy="58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XGBoost - eXtreme Gradien</a:t>
            </a:r>
            <a:r>
              <a:rPr lang="en" sz="2800"/>
              <a:t>t Boosting</a:t>
            </a:r>
            <a:endParaRPr sz="2800"/>
          </a:p>
        </p:txBody>
      </p:sp>
      <p:pic>
        <p:nvPicPr>
          <p:cNvPr id="506" name="Google Shape;506;p50"/>
          <p:cNvPicPr preferRelativeResize="0"/>
          <p:nvPr/>
        </p:nvPicPr>
        <p:blipFill rotWithShape="1">
          <a:blip r:embed="rId3">
            <a:alphaModFix/>
          </a:blip>
          <a:srcRect b="11512" l="20455" r="18828" t="19464"/>
          <a:stretch/>
        </p:blipFill>
        <p:spPr>
          <a:xfrm>
            <a:off x="3168050" y="653775"/>
            <a:ext cx="5922749" cy="3787325"/>
          </a:xfrm>
          <a:prstGeom prst="rect">
            <a:avLst/>
          </a:prstGeom>
          <a:noFill/>
          <a:ln>
            <a:noFill/>
          </a:ln>
        </p:spPr>
      </p:pic>
      <p:sp>
        <p:nvSpPr>
          <p:cNvPr id="507" name="Google Shape;507;p50"/>
          <p:cNvSpPr/>
          <p:nvPr/>
        </p:nvSpPr>
        <p:spPr>
          <a:xfrm>
            <a:off x="6434350" y="3550100"/>
            <a:ext cx="2709600" cy="939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0"/>
          <p:cNvSpPr txBox="1"/>
          <p:nvPr/>
        </p:nvSpPr>
        <p:spPr>
          <a:xfrm>
            <a:off x="6612825" y="3617300"/>
            <a:ext cx="3561000" cy="107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chemeClr val="accent2"/>
                </a:solidFill>
                <a:highlight>
                  <a:schemeClr val="dk1"/>
                </a:highlight>
                <a:latin typeface="Roboto"/>
                <a:ea typeface="Roboto"/>
                <a:cs typeface="Roboto"/>
                <a:sym typeface="Roboto"/>
              </a:rPr>
              <a:t>Successful Past Uses:</a:t>
            </a:r>
            <a:endParaRPr sz="1300">
              <a:solidFill>
                <a:schemeClr val="accent2"/>
              </a:solidFill>
              <a:highlight>
                <a:schemeClr val="dk1"/>
              </a:highlight>
              <a:latin typeface="Roboto"/>
              <a:ea typeface="Roboto"/>
              <a:cs typeface="Roboto"/>
              <a:sym typeface="Roboto"/>
            </a:endParaRPr>
          </a:p>
          <a:p>
            <a:pPr indent="0" lvl="0" marL="0" rtl="0" algn="l">
              <a:lnSpc>
                <a:spcPct val="115000"/>
              </a:lnSpc>
              <a:spcBef>
                <a:spcPts val="0"/>
              </a:spcBef>
              <a:spcAft>
                <a:spcPts val="0"/>
              </a:spcAft>
              <a:buNone/>
            </a:pPr>
            <a:r>
              <a:rPr lang="en" sz="1300" u="sng">
                <a:solidFill>
                  <a:schemeClr val="hlink"/>
                </a:solidFill>
                <a:highlight>
                  <a:schemeClr val="dk1"/>
                </a:highlight>
                <a:latin typeface="Roboto"/>
                <a:ea typeface="Roboto"/>
                <a:cs typeface="Roboto"/>
                <a:sym typeface="Roboto"/>
                <a:hlinkClick r:id="rId4"/>
              </a:rPr>
              <a:t>Prediction of Covid cases</a:t>
            </a:r>
            <a:endParaRPr sz="1300">
              <a:solidFill>
                <a:schemeClr val="accent2"/>
              </a:solidFill>
              <a:highlight>
                <a:schemeClr val="dk1"/>
              </a:highlight>
              <a:latin typeface="Roboto"/>
              <a:ea typeface="Roboto"/>
              <a:cs typeface="Roboto"/>
              <a:sym typeface="Roboto"/>
            </a:endParaRPr>
          </a:p>
          <a:p>
            <a:pPr indent="0" lvl="0" marL="0" rtl="0" algn="l">
              <a:lnSpc>
                <a:spcPct val="115000"/>
              </a:lnSpc>
              <a:spcBef>
                <a:spcPts val="0"/>
              </a:spcBef>
              <a:spcAft>
                <a:spcPts val="0"/>
              </a:spcAft>
              <a:buNone/>
            </a:pPr>
            <a:r>
              <a:rPr lang="en" sz="1300">
                <a:solidFill>
                  <a:schemeClr val="accent2"/>
                </a:solidFill>
                <a:highlight>
                  <a:schemeClr val="dk1"/>
                </a:highlight>
                <a:latin typeface="Roboto"/>
                <a:ea typeface="Roboto"/>
                <a:cs typeface="Roboto"/>
                <a:sym typeface="Roboto"/>
              </a:rPr>
              <a:t>Mape: 8%</a:t>
            </a:r>
            <a:endParaRPr sz="1300">
              <a:solidFill>
                <a:schemeClr val="accent2"/>
              </a:solidFill>
              <a:highlight>
                <a:schemeClr val="dk1"/>
              </a:highlight>
              <a:latin typeface="Roboto"/>
              <a:ea typeface="Roboto"/>
              <a:cs typeface="Roboto"/>
              <a:sym typeface="Roboto"/>
            </a:endParaRPr>
          </a:p>
          <a:p>
            <a:pPr indent="0" lvl="0" marL="0" rtl="0" algn="l">
              <a:lnSpc>
                <a:spcPct val="115000"/>
              </a:lnSpc>
              <a:spcBef>
                <a:spcPts val="0"/>
              </a:spcBef>
              <a:spcAft>
                <a:spcPts val="0"/>
              </a:spcAft>
              <a:buNone/>
            </a:pPr>
            <a:r>
              <a:t/>
            </a:r>
            <a:endParaRPr sz="1300">
              <a:solidFill>
                <a:schemeClr val="accent2"/>
              </a:solidFill>
              <a:highlight>
                <a:schemeClr val="accent1"/>
              </a:highlight>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1"/>
          <p:cNvSpPr txBox="1"/>
          <p:nvPr/>
        </p:nvSpPr>
        <p:spPr>
          <a:xfrm>
            <a:off x="311700" y="139275"/>
            <a:ext cx="8520600" cy="623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2800">
                <a:solidFill>
                  <a:srgbClr val="FFFFFF"/>
                </a:solidFill>
                <a:latin typeface="Merriweather"/>
                <a:ea typeface="Merriweather"/>
                <a:cs typeface="Merriweather"/>
                <a:sym typeface="Merriweather"/>
              </a:rPr>
              <a:t>XGBoost </a:t>
            </a:r>
            <a:r>
              <a:rPr lang="en" sz="900">
                <a:solidFill>
                  <a:schemeClr val="lt1"/>
                </a:solidFill>
                <a:latin typeface="Merriweather"/>
                <a:ea typeface="Merriweather"/>
                <a:cs typeface="Merriweather"/>
                <a:sym typeface="Merriweather"/>
              </a:rPr>
              <a:t>(Second Round)</a:t>
            </a:r>
            <a:r>
              <a:rPr lang="en" sz="2800">
                <a:solidFill>
                  <a:srgbClr val="FFFFFF"/>
                </a:solidFill>
                <a:latin typeface="Merriweather"/>
                <a:ea typeface="Merriweather"/>
                <a:cs typeface="Merriweather"/>
                <a:sym typeface="Merriweather"/>
              </a:rPr>
              <a:t> </a:t>
            </a:r>
            <a:endParaRPr sz="2800">
              <a:solidFill>
                <a:srgbClr val="FFFFFF"/>
              </a:solidFill>
              <a:latin typeface="Merriweather"/>
              <a:ea typeface="Merriweather"/>
              <a:cs typeface="Merriweather"/>
              <a:sym typeface="Merriweather"/>
            </a:endParaRPr>
          </a:p>
        </p:txBody>
      </p:sp>
      <p:sp>
        <p:nvSpPr>
          <p:cNvPr id="514" name="Google Shape;514;p51"/>
          <p:cNvSpPr txBox="1"/>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rgbClr val="666666"/>
                </a:solidFill>
                <a:latin typeface="Roboto"/>
                <a:ea typeface="Roboto"/>
                <a:cs typeface="Roboto"/>
                <a:sym typeface="Roboto"/>
              </a:rPr>
              <a:t>‹#›</a:t>
            </a:fld>
            <a:endParaRPr sz="1000">
              <a:solidFill>
                <a:srgbClr val="666666"/>
              </a:solidFill>
              <a:latin typeface="Roboto"/>
              <a:ea typeface="Roboto"/>
              <a:cs typeface="Roboto"/>
              <a:sym typeface="Roboto"/>
            </a:endParaRPr>
          </a:p>
        </p:txBody>
      </p:sp>
      <p:sp>
        <p:nvSpPr>
          <p:cNvPr id="515" name="Google Shape;515;p51"/>
          <p:cNvSpPr txBox="1"/>
          <p:nvPr/>
        </p:nvSpPr>
        <p:spPr>
          <a:xfrm>
            <a:off x="311700" y="1574675"/>
            <a:ext cx="551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graphicFrame>
        <p:nvGraphicFramePr>
          <p:cNvPr id="516" name="Google Shape;516;p51"/>
          <p:cNvGraphicFramePr/>
          <p:nvPr/>
        </p:nvGraphicFramePr>
        <p:xfrm>
          <a:off x="190025" y="2495555"/>
          <a:ext cx="3000000" cy="3000000"/>
        </p:xfrm>
        <a:graphic>
          <a:graphicData uri="http://schemas.openxmlformats.org/drawingml/2006/table">
            <a:tbl>
              <a:tblPr>
                <a:noFill/>
                <a:tableStyleId>{A9D2A3D3-AC1F-41F8-8AF7-2742481BC14E}</a:tableStyleId>
              </a:tblPr>
              <a:tblGrid>
                <a:gridCol w="1555450"/>
                <a:gridCol w="1555450"/>
              </a:tblGrid>
              <a:tr h="384975">
                <a:tc gridSpan="2">
                  <a:txBody>
                    <a:bodyPr/>
                    <a:lstStyle/>
                    <a:p>
                      <a:pPr indent="0" lvl="0" marL="0" rtl="0" algn="ctr">
                        <a:spcBef>
                          <a:spcPts val="0"/>
                        </a:spcBef>
                        <a:spcAft>
                          <a:spcPts val="0"/>
                        </a:spcAft>
                        <a:buNone/>
                      </a:pPr>
                      <a:r>
                        <a:rPr lang="en">
                          <a:solidFill>
                            <a:schemeClr val="lt1"/>
                          </a:solidFill>
                        </a:rPr>
                        <a:t>XGBoost Results</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r>
              <a:tr h="362375">
                <a:tc>
                  <a:txBody>
                    <a:bodyPr/>
                    <a:lstStyle/>
                    <a:p>
                      <a:pPr indent="0" lvl="0" marL="0" rtl="0" algn="l">
                        <a:spcBef>
                          <a:spcPts val="0"/>
                        </a:spcBef>
                        <a:spcAft>
                          <a:spcPts val="0"/>
                        </a:spcAft>
                        <a:buNone/>
                      </a:pPr>
                      <a:r>
                        <a:rPr lang="en">
                          <a:solidFill>
                            <a:schemeClr val="lt1"/>
                          </a:solidFill>
                        </a:rPr>
                        <a:t>Prediction Period</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Mape(%)</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30700">
                <a:tc>
                  <a:txBody>
                    <a:bodyPr/>
                    <a:lstStyle/>
                    <a:p>
                      <a:pPr indent="0" lvl="0" marL="0" rtl="0" algn="l">
                        <a:spcBef>
                          <a:spcPts val="0"/>
                        </a:spcBef>
                        <a:spcAft>
                          <a:spcPts val="0"/>
                        </a:spcAft>
                        <a:buNone/>
                      </a:pPr>
                      <a:r>
                        <a:rPr lang="en">
                          <a:solidFill>
                            <a:schemeClr val="lt1"/>
                          </a:solidFill>
                        </a:rPr>
                        <a:t>8 hours</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Clr>
                          <a:srgbClr val="000000"/>
                        </a:buClr>
                        <a:buSzPts val="1100"/>
                        <a:buFont typeface="Arial"/>
                        <a:buNone/>
                      </a:pPr>
                      <a:r>
                        <a:t/>
                      </a:r>
                      <a:endParaRPr sz="1050">
                        <a:solidFill>
                          <a:schemeClr val="lt1"/>
                        </a:solidFill>
                        <a:highlight>
                          <a:srgbClr val="FFFFFF"/>
                        </a:highlight>
                      </a:endParaRPr>
                    </a:p>
                    <a:p>
                      <a:pPr indent="0" lvl="0" marL="0" rtl="0" algn="l">
                        <a:spcBef>
                          <a:spcPts val="0"/>
                        </a:spcBef>
                        <a:spcAft>
                          <a:spcPts val="0"/>
                        </a:spcAft>
                        <a:buClr>
                          <a:srgbClr val="000000"/>
                        </a:buClr>
                        <a:buSzPts val="1100"/>
                        <a:buFont typeface="Arial"/>
                        <a:buNone/>
                      </a:pPr>
                      <a:r>
                        <a:rPr lang="en">
                          <a:solidFill>
                            <a:schemeClr val="lt1"/>
                          </a:solidFill>
                        </a:rPr>
                        <a:t>9</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2375">
                <a:tc>
                  <a:txBody>
                    <a:bodyPr/>
                    <a:lstStyle/>
                    <a:p>
                      <a:pPr indent="0" lvl="0" marL="0" rtl="0" algn="l">
                        <a:spcBef>
                          <a:spcPts val="0"/>
                        </a:spcBef>
                        <a:spcAft>
                          <a:spcPts val="0"/>
                        </a:spcAft>
                        <a:buNone/>
                      </a:pPr>
                      <a:r>
                        <a:rPr lang="en">
                          <a:solidFill>
                            <a:schemeClr val="lt1"/>
                          </a:solidFill>
                        </a:rPr>
                        <a:t>1 day</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en">
                          <a:solidFill>
                            <a:schemeClr val="lt1"/>
                          </a:solidFill>
                        </a:rPr>
                        <a:t>13.1</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2375">
                <a:tc>
                  <a:txBody>
                    <a:bodyPr/>
                    <a:lstStyle/>
                    <a:p>
                      <a:pPr indent="0" lvl="0" marL="0" rtl="0" algn="l">
                        <a:spcBef>
                          <a:spcPts val="0"/>
                        </a:spcBef>
                        <a:spcAft>
                          <a:spcPts val="0"/>
                        </a:spcAft>
                        <a:buNone/>
                      </a:pPr>
                      <a:r>
                        <a:rPr lang="en">
                          <a:solidFill>
                            <a:schemeClr val="lt1"/>
                          </a:solidFill>
                        </a:rPr>
                        <a:t>1 week</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en">
                          <a:solidFill>
                            <a:schemeClr val="lt1"/>
                          </a:solidFill>
                        </a:rPr>
                        <a:t>14.6</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2375">
                <a:tc>
                  <a:txBody>
                    <a:bodyPr/>
                    <a:lstStyle/>
                    <a:p>
                      <a:pPr indent="0" lvl="0" marL="0" rtl="0" algn="l">
                        <a:spcBef>
                          <a:spcPts val="0"/>
                        </a:spcBef>
                        <a:spcAft>
                          <a:spcPts val="0"/>
                        </a:spcAft>
                        <a:buNone/>
                      </a:pPr>
                      <a:r>
                        <a:rPr lang="en">
                          <a:solidFill>
                            <a:schemeClr val="lt1"/>
                          </a:solidFill>
                        </a:rPr>
                        <a:t>2 weeks</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15.8</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r>
            </a:tbl>
          </a:graphicData>
        </a:graphic>
      </p:graphicFrame>
      <p:pic>
        <p:nvPicPr>
          <p:cNvPr id="517" name="Google Shape;517;p51"/>
          <p:cNvPicPr preferRelativeResize="0"/>
          <p:nvPr/>
        </p:nvPicPr>
        <p:blipFill>
          <a:blip r:embed="rId3">
            <a:alphaModFix/>
          </a:blip>
          <a:stretch>
            <a:fillRect/>
          </a:stretch>
        </p:blipFill>
        <p:spPr>
          <a:xfrm>
            <a:off x="4636075" y="800849"/>
            <a:ext cx="4196226" cy="3067325"/>
          </a:xfrm>
          <a:prstGeom prst="rect">
            <a:avLst/>
          </a:prstGeom>
          <a:noFill/>
          <a:ln>
            <a:noFill/>
          </a:ln>
        </p:spPr>
      </p:pic>
      <p:sp>
        <p:nvSpPr>
          <p:cNvPr id="518" name="Google Shape;518;p51"/>
          <p:cNvSpPr txBox="1"/>
          <p:nvPr/>
        </p:nvSpPr>
        <p:spPr>
          <a:xfrm>
            <a:off x="6067525" y="4112700"/>
            <a:ext cx="3594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Graph:</a:t>
            </a:r>
            <a:endParaRPr>
              <a:solidFill>
                <a:schemeClr val="lt1"/>
              </a:solidFill>
              <a:latin typeface="Roboto"/>
              <a:ea typeface="Roboto"/>
              <a:cs typeface="Roboto"/>
              <a:sym typeface="Roboto"/>
            </a:endParaRPr>
          </a:p>
          <a:p>
            <a:pPr indent="0" lvl="0" marL="0" rtl="0" algn="l">
              <a:spcBef>
                <a:spcPts val="0"/>
              </a:spcBef>
              <a:spcAft>
                <a:spcPts val="0"/>
              </a:spcAft>
              <a:buNone/>
            </a:pPr>
            <a:r>
              <a:rPr lang="en">
                <a:solidFill>
                  <a:schemeClr val="lt1"/>
                </a:solidFill>
                <a:latin typeface="Roboto"/>
                <a:ea typeface="Roboto"/>
                <a:cs typeface="Roboto"/>
                <a:sym typeface="Roboto"/>
              </a:rPr>
              <a:t>Orange– Actual headcount</a:t>
            </a:r>
            <a:endParaRPr>
              <a:solidFill>
                <a:schemeClr val="lt1"/>
              </a:solidFill>
              <a:latin typeface="Roboto"/>
              <a:ea typeface="Roboto"/>
              <a:cs typeface="Roboto"/>
              <a:sym typeface="Roboto"/>
            </a:endParaRPr>
          </a:p>
          <a:p>
            <a:pPr indent="0" lvl="0" marL="0" rtl="0" algn="l">
              <a:spcBef>
                <a:spcPts val="0"/>
              </a:spcBef>
              <a:spcAft>
                <a:spcPts val="0"/>
              </a:spcAft>
              <a:buNone/>
            </a:pPr>
            <a:r>
              <a:rPr lang="en">
                <a:solidFill>
                  <a:schemeClr val="lt1"/>
                </a:solidFill>
                <a:latin typeface="Roboto"/>
                <a:ea typeface="Roboto"/>
                <a:cs typeface="Roboto"/>
                <a:sym typeface="Roboto"/>
              </a:rPr>
              <a:t>Green– Predicted headcount</a:t>
            </a:r>
            <a:endParaRPr>
              <a:solidFill>
                <a:schemeClr val="lt1"/>
              </a:solidFill>
              <a:latin typeface="Roboto"/>
              <a:ea typeface="Roboto"/>
              <a:cs typeface="Roboto"/>
              <a:sym typeface="Roboto"/>
            </a:endParaRPr>
          </a:p>
        </p:txBody>
      </p:sp>
      <p:sp>
        <p:nvSpPr>
          <p:cNvPr id="519" name="Google Shape;519;p51"/>
          <p:cNvSpPr txBox="1"/>
          <p:nvPr/>
        </p:nvSpPr>
        <p:spPr>
          <a:xfrm>
            <a:off x="190275" y="878550"/>
            <a:ext cx="60216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XGBoost:</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Gradient boosting </a:t>
            </a:r>
            <a:endParaRPr>
              <a:solidFill>
                <a:schemeClr val="lt1"/>
              </a:solidFill>
              <a:latin typeface="Roboto"/>
              <a:ea typeface="Roboto"/>
              <a:cs typeface="Roboto"/>
              <a:sym typeface="Roboto"/>
            </a:endParaRPr>
          </a:p>
          <a:p>
            <a:pPr indent="-317500" lvl="1" marL="9144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Multiple weak models (decision trees)</a:t>
            </a:r>
            <a:endParaRPr>
              <a:solidFill>
                <a:schemeClr val="lt1"/>
              </a:solidFill>
              <a:latin typeface="Roboto"/>
              <a:ea typeface="Roboto"/>
              <a:cs typeface="Roboto"/>
              <a:sym typeface="Roboto"/>
            </a:endParaRPr>
          </a:p>
          <a:p>
            <a:pPr indent="-317500" lvl="1" marL="9144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Missed datapoints weighted higher</a:t>
            </a:r>
            <a:endParaRPr>
              <a:solidFill>
                <a:schemeClr val="lt1"/>
              </a:solidFill>
              <a:latin typeface="Roboto"/>
              <a:ea typeface="Roboto"/>
              <a:cs typeface="Roboto"/>
              <a:sym typeface="Roboto"/>
            </a:endParaRPr>
          </a:p>
          <a:p>
            <a:pPr indent="-317500" lvl="1" marL="9144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Ensemble of models for final prediction</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Overfitting deterrents</a:t>
            </a:r>
            <a:endParaRPr>
              <a:solidFill>
                <a:schemeClr val="lt1"/>
              </a:solidFill>
              <a:latin typeface="Roboto"/>
              <a:ea typeface="Roboto"/>
              <a:cs typeface="Roboto"/>
              <a:sym typeface="Roboto"/>
            </a:endParaRPr>
          </a:p>
          <a:p>
            <a:pPr indent="-317500" lvl="1" marL="9144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Regularization and early stopping</a:t>
            </a:r>
            <a:endParaRPr>
              <a:solidFill>
                <a:schemeClr val="lt1"/>
              </a:solidFill>
              <a:latin typeface="Roboto"/>
              <a:ea typeface="Roboto"/>
              <a:cs typeface="Roboto"/>
              <a:sym typeface="Roboto"/>
            </a:endParaRPr>
          </a:p>
        </p:txBody>
      </p:sp>
      <p:sp>
        <p:nvSpPr>
          <p:cNvPr id="520" name="Google Shape;520;p51"/>
          <p:cNvSpPr txBox="1"/>
          <p:nvPr/>
        </p:nvSpPr>
        <p:spPr>
          <a:xfrm>
            <a:off x="3359375" y="3715525"/>
            <a:ext cx="3481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Without:</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AutoNum type="arabicPeriod"/>
            </a:pPr>
            <a:r>
              <a:rPr lang="en">
                <a:solidFill>
                  <a:schemeClr val="lt1"/>
                </a:solidFill>
                <a:latin typeface="Roboto"/>
                <a:ea typeface="Roboto"/>
                <a:cs typeface="Roboto"/>
                <a:sym typeface="Roboto"/>
              </a:rPr>
              <a:t>Holidays</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AutoNum type="arabicPeriod"/>
            </a:pPr>
            <a:r>
              <a:rPr lang="en">
                <a:solidFill>
                  <a:schemeClr val="lt1"/>
                </a:solidFill>
                <a:latin typeface="Roboto"/>
                <a:ea typeface="Roboto"/>
                <a:cs typeface="Roboto"/>
                <a:sym typeface="Roboto"/>
              </a:rPr>
              <a:t>Sports</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AutoNum type="arabicPeriod"/>
            </a:pPr>
            <a:r>
              <a:rPr b="1" lang="en">
                <a:solidFill>
                  <a:schemeClr val="lt1"/>
                </a:solidFill>
                <a:latin typeface="Roboto"/>
                <a:ea typeface="Roboto"/>
                <a:cs typeface="Roboto"/>
                <a:sym typeface="Roboto"/>
              </a:rPr>
              <a:t>Promos/CRM offers</a:t>
            </a:r>
            <a:endParaRPr b="1">
              <a:solidFill>
                <a:schemeClr val="lt1"/>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txBox="1"/>
          <p:nvPr>
            <p:ph type="title"/>
          </p:nvPr>
        </p:nvSpPr>
        <p:spPr>
          <a:xfrm>
            <a:off x="311700" y="13927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Distribution of Difference </a:t>
            </a:r>
            <a:endParaRPr/>
          </a:p>
        </p:txBody>
      </p:sp>
      <p:sp>
        <p:nvSpPr>
          <p:cNvPr id="89" name="Google Shape;89;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0" name="Google Shape;90;p16"/>
          <p:cNvSpPr txBox="1"/>
          <p:nvPr/>
        </p:nvSpPr>
        <p:spPr>
          <a:xfrm rot="-5400000">
            <a:off x="-1317775" y="2681637"/>
            <a:ext cx="3938700" cy="52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Roboto"/>
                <a:ea typeface="Roboto"/>
                <a:cs typeface="Roboto"/>
                <a:sym typeface="Roboto"/>
              </a:rPr>
              <a:t>Frequency</a:t>
            </a:r>
            <a:r>
              <a:rPr b="1" lang="en" sz="1500">
                <a:latin typeface="Roboto"/>
                <a:ea typeface="Roboto"/>
                <a:cs typeface="Roboto"/>
                <a:sym typeface="Roboto"/>
              </a:rPr>
              <a:t> (Number of Hours)</a:t>
            </a:r>
            <a:endParaRPr b="1" sz="1500">
              <a:latin typeface="Roboto"/>
              <a:ea typeface="Roboto"/>
              <a:cs typeface="Roboto"/>
              <a:sym typeface="Roboto"/>
            </a:endParaRPr>
          </a:p>
        </p:txBody>
      </p:sp>
      <p:sp>
        <p:nvSpPr>
          <p:cNvPr id="91" name="Google Shape;91;p16"/>
          <p:cNvSpPr txBox="1"/>
          <p:nvPr/>
        </p:nvSpPr>
        <p:spPr>
          <a:xfrm>
            <a:off x="2529000" y="4663225"/>
            <a:ext cx="4541700" cy="52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Roboto"/>
                <a:ea typeface="Roboto"/>
                <a:cs typeface="Roboto"/>
                <a:sym typeface="Roboto"/>
              </a:rPr>
              <a:t>Difference (Actual - Predicted Slot Headcount)</a:t>
            </a:r>
            <a:endParaRPr b="1" sz="1500">
              <a:latin typeface="Roboto"/>
              <a:ea typeface="Roboto"/>
              <a:cs typeface="Roboto"/>
              <a:sym typeface="Roboto"/>
            </a:endParaRPr>
          </a:p>
        </p:txBody>
      </p:sp>
      <p:pic>
        <p:nvPicPr>
          <p:cNvPr id="92" name="Google Shape;92;p16"/>
          <p:cNvPicPr preferRelativeResize="0"/>
          <p:nvPr/>
        </p:nvPicPr>
        <p:blipFill>
          <a:blip r:embed="rId3">
            <a:alphaModFix/>
          </a:blip>
          <a:stretch>
            <a:fillRect/>
          </a:stretch>
        </p:blipFill>
        <p:spPr>
          <a:xfrm>
            <a:off x="865950" y="1165988"/>
            <a:ext cx="7412101" cy="3556575"/>
          </a:xfrm>
          <a:prstGeom prst="rect">
            <a:avLst/>
          </a:prstGeom>
          <a:noFill/>
          <a:ln>
            <a:noFill/>
          </a:ln>
        </p:spPr>
      </p:pic>
      <p:sp>
        <p:nvSpPr>
          <p:cNvPr id="93" name="Google Shape;93;p16"/>
          <p:cNvSpPr txBox="1"/>
          <p:nvPr/>
        </p:nvSpPr>
        <p:spPr>
          <a:xfrm>
            <a:off x="1556112" y="721750"/>
            <a:ext cx="6031800" cy="52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latin typeface="Roboto"/>
                <a:ea typeface="Roboto"/>
                <a:cs typeface="Roboto"/>
                <a:sym typeface="Roboto"/>
              </a:rPr>
              <a:t>Histogram of Actual - Predicted Slot Headcount</a:t>
            </a:r>
            <a:endParaRPr b="1" sz="2100">
              <a:latin typeface="Roboto"/>
              <a:ea typeface="Roboto"/>
              <a:cs typeface="Roboto"/>
              <a:sym typeface="Roboto"/>
            </a:endParaRPr>
          </a:p>
        </p:txBody>
      </p:sp>
      <p:sp>
        <p:nvSpPr>
          <p:cNvPr id="94" name="Google Shape;94;p16"/>
          <p:cNvSpPr txBox="1"/>
          <p:nvPr/>
        </p:nvSpPr>
        <p:spPr>
          <a:xfrm>
            <a:off x="4907025" y="1347950"/>
            <a:ext cx="2861400" cy="10641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70.6% of data falls into the interval [-</a:t>
            </a:r>
            <a:r>
              <a:rPr lang="en" sz="1300">
                <a:solidFill>
                  <a:schemeClr val="dk2"/>
                </a:solidFill>
                <a:latin typeface="Roboto"/>
                <a:ea typeface="Roboto"/>
                <a:cs typeface="Roboto"/>
                <a:sym typeface="Roboto"/>
              </a:rPr>
              <a:t>70</a:t>
            </a:r>
            <a:r>
              <a:rPr lang="en" sz="1300">
                <a:solidFill>
                  <a:schemeClr val="dk2"/>
                </a:solidFill>
                <a:latin typeface="Roboto"/>
                <a:ea typeface="Roboto"/>
                <a:cs typeface="Roboto"/>
                <a:sym typeface="Roboto"/>
              </a:rPr>
              <a:t>, 70]</a:t>
            </a:r>
            <a:endParaRPr sz="1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29.0% of data falls into the interval [-20, 20]</a:t>
            </a:r>
            <a:endParaRPr sz="1300">
              <a:solidFill>
                <a:schemeClr val="dk2"/>
              </a:solidFill>
              <a:latin typeface="Roboto"/>
              <a:ea typeface="Roboto"/>
              <a:cs typeface="Roboto"/>
              <a:sym typeface="Roboto"/>
            </a:endParaRPr>
          </a:p>
        </p:txBody>
      </p:sp>
      <p:cxnSp>
        <p:nvCxnSpPr>
          <p:cNvPr id="95" name="Google Shape;95;p16"/>
          <p:cNvCxnSpPr/>
          <p:nvPr/>
        </p:nvCxnSpPr>
        <p:spPr>
          <a:xfrm rot="10800000">
            <a:off x="3948075" y="1221250"/>
            <a:ext cx="0" cy="3141600"/>
          </a:xfrm>
          <a:prstGeom prst="straightConnector1">
            <a:avLst/>
          </a:prstGeom>
          <a:noFill/>
          <a:ln cap="flat" cmpd="sng" w="19050">
            <a:solidFill>
              <a:schemeClr val="dk2"/>
            </a:solidFill>
            <a:prstDash val="lgDash"/>
            <a:round/>
            <a:headEnd len="med" w="med" type="none"/>
            <a:tailEnd len="med" w="med" type="none"/>
          </a:ln>
        </p:spPr>
      </p:cxnSp>
      <p:sp>
        <p:nvSpPr>
          <p:cNvPr id="96" name="Google Shape;96;p16"/>
          <p:cNvSpPr/>
          <p:nvPr/>
        </p:nvSpPr>
        <p:spPr>
          <a:xfrm>
            <a:off x="4967100" y="1298225"/>
            <a:ext cx="2624700" cy="1037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97" name="Google Shape;97;p16"/>
          <p:cNvSpPr txBox="1"/>
          <p:nvPr/>
        </p:nvSpPr>
        <p:spPr>
          <a:xfrm>
            <a:off x="4967100" y="1552200"/>
            <a:ext cx="2938500" cy="985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~75% of errors fall between [-70, 70]</a:t>
            </a:r>
            <a:endParaRPr sz="1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~90% of errors fall between [-135, 135]</a:t>
            </a:r>
            <a:endParaRPr sz="1300">
              <a:solidFill>
                <a:schemeClr val="dk2"/>
              </a:solidFill>
              <a:latin typeface="Roboto"/>
              <a:ea typeface="Roboto"/>
              <a:cs typeface="Roboto"/>
              <a:sym typeface="Roboto"/>
            </a:endParaRPr>
          </a:p>
        </p:txBody>
      </p:sp>
      <p:cxnSp>
        <p:nvCxnSpPr>
          <p:cNvPr id="98" name="Google Shape;98;p16"/>
          <p:cNvCxnSpPr/>
          <p:nvPr/>
        </p:nvCxnSpPr>
        <p:spPr>
          <a:xfrm flipH="1">
            <a:off x="4052050" y="1377800"/>
            <a:ext cx="814500" cy="23400"/>
          </a:xfrm>
          <a:prstGeom prst="straightConnector1">
            <a:avLst/>
          </a:prstGeom>
          <a:noFill/>
          <a:ln cap="flat" cmpd="sng" w="9525">
            <a:solidFill>
              <a:srgbClr val="FF0000"/>
            </a:solidFill>
            <a:prstDash val="solid"/>
            <a:round/>
            <a:headEnd len="med" w="med" type="none"/>
            <a:tailEnd len="med" w="med" type="triangle"/>
          </a:ln>
        </p:spPr>
      </p:cxnSp>
      <p:sp>
        <p:nvSpPr>
          <p:cNvPr id="99" name="Google Shape;99;p16"/>
          <p:cNvSpPr txBox="1"/>
          <p:nvPr/>
        </p:nvSpPr>
        <p:spPr>
          <a:xfrm>
            <a:off x="4866550" y="1197050"/>
            <a:ext cx="4187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EA9999"/>
                </a:solidFill>
                <a:latin typeface="Roboto"/>
                <a:ea typeface="Roboto"/>
                <a:cs typeface="Roboto"/>
                <a:sym typeface="Roboto"/>
              </a:rPr>
              <a:t>Zero Difference Indication Line</a:t>
            </a:r>
            <a:endParaRPr sz="1300">
              <a:solidFill>
                <a:srgbClr val="EA9999"/>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52"/>
          <p:cNvSpPr txBox="1"/>
          <p:nvPr>
            <p:ph idx="1" type="body"/>
          </p:nvPr>
        </p:nvSpPr>
        <p:spPr>
          <a:xfrm>
            <a:off x="122600" y="1115425"/>
            <a:ext cx="8160900" cy="266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Advantages:</a:t>
            </a:r>
            <a:endParaRPr/>
          </a:p>
          <a:p>
            <a:pPr indent="-311150" lvl="0" marL="457200" rtl="0" algn="l">
              <a:spcBef>
                <a:spcPts val="1200"/>
              </a:spcBef>
              <a:spcAft>
                <a:spcPts val="0"/>
              </a:spcAft>
              <a:buSzPts val="1300"/>
              <a:buChar char="●"/>
            </a:pPr>
            <a:r>
              <a:rPr lang="en"/>
              <a:t>Easy-to-use: It has a simple and intuitive API, making it easy for non-expe</a:t>
            </a:r>
            <a:r>
              <a:rPr lang="en"/>
              <a:t>rts to implement time series</a:t>
            </a:r>
            <a:r>
              <a:rPr lang="en"/>
              <a:t> forecasting.</a:t>
            </a:r>
            <a:endParaRPr/>
          </a:p>
          <a:p>
            <a:pPr indent="-311150" lvl="0" marL="457200" rtl="0" algn="l">
              <a:spcBef>
                <a:spcPts val="0"/>
              </a:spcBef>
              <a:spcAft>
                <a:spcPts val="0"/>
              </a:spcAft>
              <a:buSzPts val="1300"/>
              <a:buChar char="●"/>
            </a:pPr>
            <a:r>
              <a:rPr lang="en"/>
              <a:t>Handles seasonality and holidays: It can automatically model and forecast time series data with various seasonal patterns and holiday effects.</a:t>
            </a:r>
            <a:endParaRPr/>
          </a:p>
          <a:p>
            <a:pPr indent="-311150" lvl="0" marL="457200" rtl="0" algn="l">
              <a:spcBef>
                <a:spcPts val="0"/>
              </a:spcBef>
              <a:spcAft>
                <a:spcPts val="0"/>
              </a:spcAft>
              <a:buSzPts val="1300"/>
              <a:buChar char="●"/>
            </a:pPr>
            <a:r>
              <a:rPr lang="en"/>
              <a:t>Robust to outliers and missing data: It is less sensitive to outliers and can handle missing data points without the need for manual imputation.</a:t>
            </a:r>
            <a:endParaRPr/>
          </a:p>
          <a:p>
            <a:pPr indent="-311150" lvl="0" marL="457200" rtl="0" algn="l">
              <a:spcBef>
                <a:spcPts val="0"/>
              </a:spcBef>
              <a:spcAft>
                <a:spcPts val="0"/>
              </a:spcAft>
              <a:buSzPts val="1300"/>
              <a:buChar char="●"/>
            </a:pPr>
            <a:r>
              <a:rPr lang="en"/>
              <a:t>Scalability: It can scale to large datasets and perform well on time series with long-range forecasts. </a:t>
            </a:r>
            <a:endParaRPr/>
          </a:p>
          <a:p>
            <a:pPr indent="0" lvl="0" marL="0" rtl="0" algn="l">
              <a:spcBef>
                <a:spcPts val="1200"/>
              </a:spcBef>
              <a:spcAft>
                <a:spcPts val="0"/>
              </a:spcAft>
              <a:buNone/>
            </a:pPr>
            <a:r>
              <a:rPr lang="en"/>
              <a:t>Disadvantages:</a:t>
            </a:r>
            <a:endParaRPr/>
          </a:p>
          <a:p>
            <a:pPr indent="-311150" lvl="0" marL="457200" rtl="0" algn="l">
              <a:spcBef>
                <a:spcPts val="1200"/>
              </a:spcBef>
              <a:spcAft>
                <a:spcPts val="0"/>
              </a:spcAft>
              <a:buSzPts val="1300"/>
              <a:buChar char="●"/>
            </a:pPr>
            <a:r>
              <a:rPr lang="en"/>
              <a:t>Less accurate for high-frequency data: Prophet may not perform as well on high-frequency data, like intraday or minute-level time series, as it is optimized for daily or weekly data.</a:t>
            </a:r>
            <a:endParaRPr/>
          </a:p>
          <a:p>
            <a:pPr indent="0" lvl="0" marL="0" rtl="0" algn="l">
              <a:spcBef>
                <a:spcPts val="1200"/>
              </a:spcBef>
              <a:spcAft>
                <a:spcPts val="0"/>
              </a:spcAft>
              <a:buNone/>
            </a:pPr>
            <a:r>
              <a:rPr lang="en"/>
              <a:t>Use cases:</a:t>
            </a:r>
            <a:endParaRPr/>
          </a:p>
          <a:p>
            <a:pPr indent="-311150" lvl="0" marL="457200" rtl="0" algn="l">
              <a:spcBef>
                <a:spcPts val="1200"/>
              </a:spcBef>
              <a:spcAft>
                <a:spcPts val="0"/>
              </a:spcAft>
              <a:buSzPts val="1300"/>
              <a:buChar char="●"/>
            </a:pPr>
            <a:r>
              <a:rPr lang="en" u="sng">
                <a:solidFill>
                  <a:schemeClr val="hlink"/>
                </a:solidFill>
                <a:hlinkClick r:id="rId3"/>
              </a:rPr>
              <a:t>Time series problem</a:t>
            </a:r>
            <a:r>
              <a:rPr lang="en"/>
              <a:t> (Since Prophet is only design for time series.)</a:t>
            </a:r>
            <a:endParaRPr/>
          </a:p>
        </p:txBody>
      </p:sp>
      <p:sp>
        <p:nvSpPr>
          <p:cNvPr id="526" name="Google Shape;526;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27" name="Google Shape;527;p52"/>
          <p:cNvSpPr txBox="1"/>
          <p:nvPr>
            <p:ph type="title"/>
          </p:nvPr>
        </p:nvSpPr>
        <p:spPr>
          <a:xfrm>
            <a:off x="311700" y="280550"/>
            <a:ext cx="5673300" cy="58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Prophet</a:t>
            </a:r>
            <a:endParaRPr sz="2800"/>
          </a:p>
        </p:txBody>
      </p:sp>
      <p:pic>
        <p:nvPicPr>
          <p:cNvPr id="528" name="Google Shape;528;p52"/>
          <p:cNvPicPr preferRelativeResize="0"/>
          <p:nvPr/>
        </p:nvPicPr>
        <p:blipFill rotWithShape="1">
          <a:blip r:embed="rId4">
            <a:alphaModFix/>
          </a:blip>
          <a:srcRect b="10069" l="0" r="0" t="11933"/>
          <a:stretch/>
        </p:blipFill>
        <p:spPr>
          <a:xfrm>
            <a:off x="2914275" y="113475"/>
            <a:ext cx="4795649" cy="13842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53"/>
          <p:cNvSpPr txBox="1"/>
          <p:nvPr>
            <p:ph idx="1" type="body"/>
          </p:nvPr>
        </p:nvSpPr>
        <p:spPr>
          <a:xfrm>
            <a:off x="122600" y="1497675"/>
            <a:ext cx="8160900" cy="363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Q: Why would this method less accurate on high-frequency data? If those inputs could be defined on intradaily basis, what about this forces it to be weekly or daily?</a:t>
            </a:r>
            <a:endParaRPr/>
          </a:p>
          <a:p>
            <a:pPr indent="0" lvl="0" marL="0" rtl="0" algn="l">
              <a:spcBef>
                <a:spcPts val="1200"/>
              </a:spcBef>
              <a:spcAft>
                <a:spcPts val="0"/>
              </a:spcAft>
              <a:buNone/>
            </a:pPr>
            <a:r>
              <a:rPr lang="en"/>
              <a:t>A: It is true that the model itself can apply any time scale, however,</a:t>
            </a:r>
            <a:r>
              <a:rPr lang="en" u="sng">
                <a:solidFill>
                  <a:schemeClr val="hlink"/>
                </a:solidFill>
                <a:hlinkClick r:id="rId3"/>
              </a:rPr>
              <a:t> the default setting for Prophet is to set as a low-frequency seasonality</a:t>
            </a:r>
            <a:r>
              <a:rPr lang="en"/>
              <a:t>(Weekly, daily, or Monthly). Prophet is an additive model which may not hold for high-frequency data since in intradaily basis input, the relationship between different time periods might be more complicated, or even a nonlinear relationship. Also, the default setting for the Prophet model is a weekly basis or daily basis, so if we apply high-frequency data it might cause the model to overfit.</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534" name="Google Shape;534;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35" name="Google Shape;535;p53"/>
          <p:cNvSpPr txBox="1"/>
          <p:nvPr>
            <p:ph type="title"/>
          </p:nvPr>
        </p:nvSpPr>
        <p:spPr>
          <a:xfrm>
            <a:off x="311700" y="280550"/>
            <a:ext cx="5673300" cy="58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Prophet</a:t>
            </a:r>
            <a:endParaRPr sz="2800"/>
          </a:p>
        </p:txBody>
      </p:sp>
      <p:pic>
        <p:nvPicPr>
          <p:cNvPr id="536" name="Google Shape;536;p53"/>
          <p:cNvPicPr preferRelativeResize="0"/>
          <p:nvPr/>
        </p:nvPicPr>
        <p:blipFill rotWithShape="1">
          <a:blip r:embed="rId4">
            <a:alphaModFix/>
          </a:blip>
          <a:srcRect b="10069" l="0" r="0" t="11933"/>
          <a:stretch/>
        </p:blipFill>
        <p:spPr>
          <a:xfrm>
            <a:off x="3319600" y="462900"/>
            <a:ext cx="4795649" cy="13842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54"/>
          <p:cNvSpPr txBox="1"/>
          <p:nvPr/>
        </p:nvSpPr>
        <p:spPr>
          <a:xfrm>
            <a:off x="311700" y="139275"/>
            <a:ext cx="8520600" cy="623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2800">
                <a:solidFill>
                  <a:srgbClr val="FFFFFF"/>
                </a:solidFill>
                <a:latin typeface="Merriweather"/>
                <a:ea typeface="Merriweather"/>
                <a:cs typeface="Merriweather"/>
                <a:sym typeface="Merriweather"/>
              </a:rPr>
              <a:t>Prophet </a:t>
            </a:r>
            <a:r>
              <a:rPr lang="en" sz="900">
                <a:solidFill>
                  <a:srgbClr val="FFFFFF"/>
                </a:solidFill>
                <a:latin typeface="Merriweather"/>
                <a:ea typeface="Merriweather"/>
                <a:cs typeface="Merriweather"/>
                <a:sym typeface="Merriweather"/>
              </a:rPr>
              <a:t>(Second Round)</a:t>
            </a:r>
            <a:endParaRPr sz="900">
              <a:solidFill>
                <a:srgbClr val="FFFFFF"/>
              </a:solidFill>
              <a:latin typeface="Merriweather"/>
              <a:ea typeface="Merriweather"/>
              <a:cs typeface="Merriweather"/>
              <a:sym typeface="Merriweather"/>
            </a:endParaRPr>
          </a:p>
        </p:txBody>
      </p:sp>
      <p:sp>
        <p:nvSpPr>
          <p:cNvPr id="542" name="Google Shape;542;p54"/>
          <p:cNvSpPr txBox="1"/>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rgbClr val="666666"/>
                </a:solidFill>
                <a:latin typeface="Roboto"/>
                <a:ea typeface="Roboto"/>
                <a:cs typeface="Roboto"/>
                <a:sym typeface="Roboto"/>
              </a:rPr>
              <a:t>‹#›</a:t>
            </a:fld>
            <a:endParaRPr sz="1000">
              <a:solidFill>
                <a:srgbClr val="666666"/>
              </a:solidFill>
              <a:latin typeface="Roboto"/>
              <a:ea typeface="Roboto"/>
              <a:cs typeface="Roboto"/>
              <a:sym typeface="Roboto"/>
            </a:endParaRPr>
          </a:p>
        </p:txBody>
      </p:sp>
      <p:sp>
        <p:nvSpPr>
          <p:cNvPr id="543" name="Google Shape;543;p54"/>
          <p:cNvSpPr txBox="1"/>
          <p:nvPr/>
        </p:nvSpPr>
        <p:spPr>
          <a:xfrm>
            <a:off x="4747250" y="762975"/>
            <a:ext cx="328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544" name="Google Shape;544;p54"/>
          <p:cNvPicPr preferRelativeResize="0"/>
          <p:nvPr/>
        </p:nvPicPr>
        <p:blipFill>
          <a:blip r:embed="rId3">
            <a:alphaModFix/>
          </a:blip>
          <a:stretch>
            <a:fillRect/>
          </a:stretch>
        </p:blipFill>
        <p:spPr>
          <a:xfrm>
            <a:off x="3940525" y="1134800"/>
            <a:ext cx="4873177" cy="2607750"/>
          </a:xfrm>
          <a:prstGeom prst="rect">
            <a:avLst/>
          </a:prstGeom>
          <a:noFill/>
          <a:ln>
            <a:noFill/>
          </a:ln>
        </p:spPr>
      </p:pic>
      <p:graphicFrame>
        <p:nvGraphicFramePr>
          <p:cNvPr id="545" name="Google Shape;545;p54"/>
          <p:cNvGraphicFramePr/>
          <p:nvPr/>
        </p:nvGraphicFramePr>
        <p:xfrm>
          <a:off x="215450" y="2571750"/>
          <a:ext cx="3000000" cy="3000000"/>
        </p:xfrm>
        <a:graphic>
          <a:graphicData uri="http://schemas.openxmlformats.org/drawingml/2006/table">
            <a:tbl>
              <a:tblPr>
                <a:noFill/>
                <a:tableStyleId>{A9D2A3D3-AC1F-41F8-8AF7-2742481BC14E}</a:tableStyleId>
              </a:tblPr>
              <a:tblGrid>
                <a:gridCol w="1759825"/>
                <a:gridCol w="1759825"/>
              </a:tblGrid>
              <a:tr h="361525">
                <a:tc gridSpan="2">
                  <a:txBody>
                    <a:bodyPr/>
                    <a:lstStyle/>
                    <a:p>
                      <a:pPr indent="0" lvl="0" marL="0" rtl="0" algn="ctr">
                        <a:spcBef>
                          <a:spcPts val="0"/>
                        </a:spcBef>
                        <a:spcAft>
                          <a:spcPts val="0"/>
                        </a:spcAft>
                        <a:buNone/>
                      </a:pPr>
                      <a:r>
                        <a:rPr lang="en">
                          <a:solidFill>
                            <a:schemeClr val="lt1"/>
                          </a:solidFill>
                        </a:rPr>
                        <a:t>Prophet result</a:t>
                      </a:r>
                      <a:endParaRPr>
                        <a:solidFill>
                          <a:schemeClr val="lt1"/>
                        </a:solidFill>
                      </a:endParaRPr>
                    </a:p>
                  </a:txBody>
                  <a:tcPr marT="91425" marB="91425" marR="91425" marL="91425"/>
                </a:tc>
                <a:tc hMerge="1"/>
              </a:tr>
              <a:tr h="361525">
                <a:tc>
                  <a:txBody>
                    <a:bodyPr/>
                    <a:lstStyle/>
                    <a:p>
                      <a:pPr indent="0" lvl="0" marL="0" rtl="0" algn="l">
                        <a:spcBef>
                          <a:spcPts val="0"/>
                        </a:spcBef>
                        <a:spcAft>
                          <a:spcPts val="0"/>
                        </a:spcAft>
                        <a:buNone/>
                      </a:pPr>
                      <a:r>
                        <a:rPr lang="en">
                          <a:solidFill>
                            <a:schemeClr val="lt1"/>
                          </a:solidFill>
                        </a:rPr>
                        <a:t>Prediction Period</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MAPE(%)</a:t>
                      </a:r>
                      <a:endParaRPr>
                        <a:solidFill>
                          <a:schemeClr val="lt1"/>
                        </a:solidFill>
                      </a:endParaRPr>
                    </a:p>
                  </a:txBody>
                  <a:tcPr marT="91425" marB="91425" marR="91425" marL="91425"/>
                </a:tc>
              </a:tr>
              <a:tr h="234975">
                <a:tc>
                  <a:txBody>
                    <a:bodyPr/>
                    <a:lstStyle/>
                    <a:p>
                      <a:pPr indent="0" lvl="0" marL="0" rtl="0" algn="l">
                        <a:spcBef>
                          <a:spcPts val="0"/>
                        </a:spcBef>
                        <a:spcAft>
                          <a:spcPts val="0"/>
                        </a:spcAft>
                        <a:buNone/>
                      </a:pPr>
                      <a:r>
                        <a:rPr lang="en">
                          <a:solidFill>
                            <a:schemeClr val="lt1"/>
                          </a:solidFill>
                        </a:rPr>
                        <a:t>8 hours</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4.45</a:t>
                      </a:r>
                      <a:endParaRPr>
                        <a:solidFill>
                          <a:schemeClr val="lt1"/>
                        </a:solidFill>
                      </a:endParaRPr>
                    </a:p>
                  </a:txBody>
                  <a:tcPr marT="91425" marB="91425" marR="91425" marL="91425"/>
                </a:tc>
              </a:tr>
              <a:tr h="234975">
                <a:tc>
                  <a:txBody>
                    <a:bodyPr/>
                    <a:lstStyle/>
                    <a:p>
                      <a:pPr indent="0" lvl="0" marL="0" rtl="0" algn="l">
                        <a:spcBef>
                          <a:spcPts val="0"/>
                        </a:spcBef>
                        <a:spcAft>
                          <a:spcPts val="0"/>
                        </a:spcAft>
                        <a:buNone/>
                      </a:pPr>
                      <a:r>
                        <a:rPr lang="en">
                          <a:solidFill>
                            <a:schemeClr val="lt1"/>
                          </a:solidFill>
                        </a:rPr>
                        <a:t>1 day</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20.26</a:t>
                      </a:r>
                      <a:endParaRPr>
                        <a:solidFill>
                          <a:schemeClr val="lt1"/>
                        </a:solidFill>
                      </a:endParaRPr>
                    </a:p>
                  </a:txBody>
                  <a:tcPr marT="91425" marB="91425" marR="91425" marL="91425"/>
                </a:tc>
              </a:tr>
              <a:tr h="234975">
                <a:tc>
                  <a:txBody>
                    <a:bodyPr/>
                    <a:lstStyle/>
                    <a:p>
                      <a:pPr indent="0" lvl="0" marL="0" rtl="0" algn="l">
                        <a:spcBef>
                          <a:spcPts val="0"/>
                        </a:spcBef>
                        <a:spcAft>
                          <a:spcPts val="0"/>
                        </a:spcAft>
                        <a:buNone/>
                      </a:pPr>
                      <a:r>
                        <a:rPr lang="en">
                          <a:solidFill>
                            <a:schemeClr val="lt1"/>
                          </a:solidFill>
                        </a:rPr>
                        <a:t>1 week</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19.05</a:t>
                      </a:r>
                      <a:endParaRPr>
                        <a:solidFill>
                          <a:schemeClr val="lt1"/>
                        </a:solidFill>
                      </a:endParaRPr>
                    </a:p>
                  </a:txBody>
                  <a:tcPr marT="91425" marB="91425" marR="91425" marL="91425"/>
                </a:tc>
              </a:tr>
              <a:tr h="234975">
                <a:tc>
                  <a:txBody>
                    <a:bodyPr/>
                    <a:lstStyle/>
                    <a:p>
                      <a:pPr indent="0" lvl="0" marL="0" rtl="0" algn="l">
                        <a:spcBef>
                          <a:spcPts val="0"/>
                        </a:spcBef>
                        <a:spcAft>
                          <a:spcPts val="0"/>
                        </a:spcAft>
                        <a:buNone/>
                      </a:pPr>
                      <a:r>
                        <a:rPr lang="en">
                          <a:solidFill>
                            <a:schemeClr val="lt1"/>
                          </a:solidFill>
                        </a:rPr>
                        <a:t>2 weeks</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20.02</a:t>
                      </a:r>
                      <a:endParaRPr>
                        <a:solidFill>
                          <a:schemeClr val="lt1"/>
                        </a:solidFill>
                      </a:endParaRPr>
                    </a:p>
                  </a:txBody>
                  <a:tcPr marT="91425" marB="91425" marR="91425" marL="91425"/>
                </a:tc>
              </a:tr>
            </a:tbl>
          </a:graphicData>
        </a:graphic>
      </p:graphicFrame>
      <p:sp>
        <p:nvSpPr>
          <p:cNvPr id="546" name="Google Shape;546;p54"/>
          <p:cNvSpPr txBox="1"/>
          <p:nvPr/>
        </p:nvSpPr>
        <p:spPr>
          <a:xfrm>
            <a:off x="166825" y="922225"/>
            <a:ext cx="35196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Prophet model is a linear model specifically design for the time</a:t>
            </a:r>
            <a:r>
              <a:rPr lang="en">
                <a:solidFill>
                  <a:schemeClr val="lt1"/>
                </a:solidFill>
                <a:latin typeface="Roboto"/>
                <a:ea typeface="Roboto"/>
                <a:cs typeface="Roboto"/>
                <a:sym typeface="Roboto"/>
              </a:rPr>
              <a:t> series forecasting </a:t>
            </a:r>
            <a:endParaRPr>
              <a:solidFill>
                <a:schemeClr val="lt1"/>
              </a:solidFill>
              <a:latin typeface="Roboto"/>
              <a:ea typeface="Roboto"/>
              <a:cs typeface="Roboto"/>
              <a:sym typeface="Roboto"/>
            </a:endParaRPr>
          </a:p>
          <a:p>
            <a:pPr indent="0" lvl="0" marL="0" rtl="0" algn="l">
              <a:spcBef>
                <a:spcPts val="0"/>
              </a:spcBef>
              <a:spcAft>
                <a:spcPts val="0"/>
              </a:spcAft>
              <a:buNone/>
            </a:pPr>
            <a:r>
              <a:rPr lang="en">
                <a:solidFill>
                  <a:schemeClr val="lt1"/>
                </a:solidFill>
                <a:latin typeface="Roboto"/>
                <a:ea typeface="Roboto"/>
                <a:cs typeface="Roboto"/>
                <a:sym typeface="Roboto"/>
              </a:rPr>
              <a:t>Pros: </a:t>
            </a:r>
            <a:endParaRPr>
              <a:solidFill>
                <a:schemeClr val="lt1"/>
              </a:solidFill>
              <a:latin typeface="Roboto"/>
              <a:ea typeface="Roboto"/>
              <a:cs typeface="Roboto"/>
              <a:sym typeface="Roboto"/>
            </a:endParaRPr>
          </a:p>
          <a:p>
            <a:pPr indent="0" lvl="0" marL="0" rtl="0" algn="l">
              <a:spcBef>
                <a:spcPts val="0"/>
              </a:spcBef>
              <a:spcAft>
                <a:spcPts val="0"/>
              </a:spcAft>
              <a:buNone/>
            </a:pPr>
            <a:r>
              <a:rPr lang="en">
                <a:solidFill>
                  <a:schemeClr val="lt1"/>
                </a:solidFill>
                <a:latin typeface="Roboto"/>
                <a:ea typeface="Roboto"/>
                <a:cs typeface="Roboto"/>
                <a:sym typeface="Roboto"/>
              </a:rPr>
              <a:t>The compute speed is fast.</a:t>
            </a:r>
            <a:endParaRPr>
              <a:solidFill>
                <a:schemeClr val="lt1"/>
              </a:solidFill>
              <a:latin typeface="Roboto"/>
              <a:ea typeface="Roboto"/>
              <a:cs typeface="Roboto"/>
              <a:sym typeface="Roboto"/>
            </a:endParaRPr>
          </a:p>
          <a:p>
            <a:pPr indent="0" lvl="0" marL="0" rtl="0" algn="l">
              <a:spcBef>
                <a:spcPts val="0"/>
              </a:spcBef>
              <a:spcAft>
                <a:spcPts val="0"/>
              </a:spcAft>
              <a:buNone/>
            </a:pPr>
            <a:r>
              <a:rPr lang="en">
                <a:solidFill>
                  <a:schemeClr val="lt1"/>
                </a:solidFill>
                <a:latin typeface="Roboto"/>
                <a:ea typeface="Roboto"/>
                <a:cs typeface="Roboto"/>
                <a:sym typeface="Roboto"/>
              </a:rPr>
              <a:t>Can handle large dataset and multiple seasonalities</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55"/>
          <p:cNvSpPr txBox="1"/>
          <p:nvPr>
            <p:ph idx="1" type="body"/>
          </p:nvPr>
        </p:nvSpPr>
        <p:spPr>
          <a:xfrm>
            <a:off x="259975" y="510100"/>
            <a:ext cx="8160900" cy="26385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770"/>
              <a:buNone/>
            </a:pPr>
            <a:r>
              <a:rPr lang="en" sz="1210"/>
              <a:t>Definition:</a:t>
            </a:r>
            <a:endParaRPr sz="1210"/>
          </a:p>
          <a:p>
            <a:pPr indent="0" lvl="0" marL="0" rtl="0" algn="l">
              <a:lnSpc>
                <a:spcPct val="95000"/>
              </a:lnSpc>
              <a:spcBef>
                <a:spcPts val="1200"/>
              </a:spcBef>
              <a:spcAft>
                <a:spcPts val="0"/>
              </a:spcAft>
              <a:buSzPts val="770"/>
              <a:buNone/>
            </a:pPr>
            <a:r>
              <a:rPr lang="en" sz="1210"/>
              <a:t>beta : the coefficient of the input feature.</a:t>
            </a:r>
            <a:endParaRPr sz="1210"/>
          </a:p>
          <a:p>
            <a:pPr indent="0" lvl="0" marL="0" rtl="0" algn="l">
              <a:lnSpc>
                <a:spcPct val="95000"/>
              </a:lnSpc>
              <a:spcBef>
                <a:spcPts val="1200"/>
              </a:spcBef>
              <a:spcAft>
                <a:spcPts val="0"/>
              </a:spcAft>
              <a:buSzPts val="770"/>
              <a:buNone/>
            </a:pPr>
            <a:r>
              <a:rPr lang="en" sz="1210"/>
              <a:t>Y: the actual target value</a:t>
            </a:r>
            <a:r>
              <a:rPr lang="en" sz="1210"/>
              <a:t>. Lambda1 and lambda2 are user defined variables</a:t>
            </a:r>
            <a:endParaRPr sz="1210"/>
          </a:p>
          <a:p>
            <a:pPr indent="0" lvl="0" marL="0" rtl="0" algn="l">
              <a:lnSpc>
                <a:spcPct val="95000"/>
              </a:lnSpc>
              <a:spcBef>
                <a:spcPts val="1200"/>
              </a:spcBef>
              <a:spcAft>
                <a:spcPts val="0"/>
              </a:spcAft>
              <a:buNone/>
            </a:pPr>
            <a:r>
              <a:rPr lang="en" sz="1210"/>
              <a:t>The first term in the loss function is the mean squared error between the predicted and actual target values, which is minimized by adjusting the coefficients w. The second term is the regularization term that encourages sparsity in the coefficient vector w by shrinking its values towards zero. The L1 regularization term (l1_ratio * ||w||_1) promotes sparsity by setting some of the coefficients to exactly zero, while the L2 regularization term ((1 - l1_ratio) * ||w||_2^2) encourages small but non-zero coefficients.</a:t>
            </a:r>
            <a:endParaRPr sz="1210"/>
          </a:p>
          <a:p>
            <a:pPr indent="0" lvl="0" marL="0" rtl="0" algn="l">
              <a:lnSpc>
                <a:spcPct val="95000"/>
              </a:lnSpc>
              <a:spcBef>
                <a:spcPts val="1200"/>
              </a:spcBef>
              <a:spcAft>
                <a:spcPts val="0"/>
              </a:spcAft>
              <a:buSzPts val="770"/>
              <a:buNone/>
            </a:pPr>
            <a:r>
              <a:rPr lang="en" sz="1210"/>
              <a:t>Advantage:</a:t>
            </a:r>
            <a:endParaRPr sz="1210"/>
          </a:p>
          <a:p>
            <a:pPr indent="-305435" lvl="0" marL="457200" rtl="0" algn="l">
              <a:lnSpc>
                <a:spcPct val="95000"/>
              </a:lnSpc>
              <a:spcBef>
                <a:spcPts val="1200"/>
              </a:spcBef>
              <a:spcAft>
                <a:spcPts val="0"/>
              </a:spcAft>
              <a:buSzPts val="1210"/>
              <a:buChar char="●"/>
            </a:pPr>
            <a:r>
              <a:rPr lang="en" sz="1210"/>
              <a:t>L1 regularization(lambda 1) can lead to coefficient sparsity but can also be unstable and select only one variable when many are highly correlated, which leads to good model. </a:t>
            </a:r>
            <a:endParaRPr sz="1210"/>
          </a:p>
          <a:p>
            <a:pPr indent="-305435" lvl="0" marL="457200" rtl="0" algn="l">
              <a:lnSpc>
                <a:spcPct val="95000"/>
              </a:lnSpc>
              <a:spcBef>
                <a:spcPts val="0"/>
              </a:spcBef>
              <a:spcAft>
                <a:spcPts val="0"/>
              </a:spcAft>
              <a:buSzPts val="1210"/>
              <a:buChar char="●"/>
            </a:pPr>
            <a:r>
              <a:rPr lang="en" sz="1210"/>
              <a:t>L2 regularization(lambda 2) can overcome this by shrinking all correlated variables together, but can also lead to overfitting if the number of features is large. The Elastic Net model strikes a balance between these two methods and can handle a large number of features while promoting sparsity and stability. Good sparsity and stability gives good model.</a:t>
            </a:r>
            <a:endParaRPr sz="1210"/>
          </a:p>
          <a:p>
            <a:pPr indent="-305435" lvl="0" marL="457200" rtl="0" algn="l">
              <a:lnSpc>
                <a:spcPct val="95000"/>
              </a:lnSpc>
              <a:spcBef>
                <a:spcPts val="0"/>
              </a:spcBef>
              <a:spcAft>
                <a:spcPts val="0"/>
              </a:spcAft>
              <a:buSzPts val="1210"/>
              <a:buChar char="●"/>
            </a:pPr>
            <a:r>
              <a:rPr lang="en" sz="1210"/>
              <a:t>Reduce variance </a:t>
            </a:r>
            <a:endParaRPr sz="1210"/>
          </a:p>
          <a:p>
            <a:pPr indent="-305435" lvl="0" marL="457200" rtl="0" algn="l">
              <a:lnSpc>
                <a:spcPct val="95000"/>
              </a:lnSpc>
              <a:spcBef>
                <a:spcPts val="0"/>
              </a:spcBef>
              <a:spcAft>
                <a:spcPts val="0"/>
              </a:spcAft>
              <a:buSzPts val="1210"/>
              <a:buChar char="●"/>
            </a:pPr>
            <a:r>
              <a:rPr lang="en" sz="1210"/>
              <a:t>feature selection strategy has been implemented and ranks features based on their contribution to the model</a:t>
            </a:r>
            <a:endParaRPr sz="1210"/>
          </a:p>
          <a:p>
            <a:pPr indent="0" lvl="0" marL="0" rtl="0" algn="l">
              <a:lnSpc>
                <a:spcPct val="95000"/>
              </a:lnSpc>
              <a:spcBef>
                <a:spcPts val="1200"/>
              </a:spcBef>
              <a:spcAft>
                <a:spcPts val="0"/>
              </a:spcAft>
              <a:buSzPts val="770"/>
              <a:buNone/>
            </a:pPr>
            <a:r>
              <a:rPr lang="en" sz="1210"/>
              <a:t>Disadvantage: Linear relationship assumption.</a:t>
            </a:r>
            <a:endParaRPr sz="1210"/>
          </a:p>
          <a:p>
            <a:pPr indent="0" lvl="0" marL="0" rtl="0" algn="l">
              <a:lnSpc>
                <a:spcPct val="95000"/>
              </a:lnSpc>
              <a:spcBef>
                <a:spcPts val="1200"/>
              </a:spcBef>
              <a:spcAft>
                <a:spcPts val="1200"/>
              </a:spcAft>
              <a:buSzPts val="770"/>
              <a:buNone/>
            </a:pPr>
            <a:r>
              <a:rPr lang="en" sz="1210"/>
              <a:t>Use cases:</a:t>
            </a:r>
            <a:r>
              <a:rPr lang="en" sz="1210" u="sng">
                <a:solidFill>
                  <a:schemeClr val="hlink"/>
                </a:solidFill>
                <a:hlinkClick r:id="rId3"/>
              </a:rPr>
              <a:t>Linear Regression problem</a:t>
            </a:r>
            <a:r>
              <a:rPr lang="en" sz="1210"/>
              <a:t>, </a:t>
            </a:r>
            <a:r>
              <a:rPr lang="en" sz="1210"/>
              <a:t>time series</a:t>
            </a:r>
            <a:r>
              <a:rPr lang="en" sz="1210"/>
              <a:t>(</a:t>
            </a:r>
            <a:r>
              <a:rPr lang="en" sz="1210" u="sng">
                <a:solidFill>
                  <a:schemeClr val="hlink"/>
                </a:solidFill>
                <a:hlinkClick r:id="rId4"/>
              </a:rPr>
              <a:t>Energy consumption</a:t>
            </a:r>
            <a:r>
              <a:rPr lang="en" sz="1210"/>
              <a:t> for 5 years)</a:t>
            </a:r>
            <a:endParaRPr sz="1210"/>
          </a:p>
        </p:txBody>
      </p:sp>
      <p:sp>
        <p:nvSpPr>
          <p:cNvPr id="552" name="Google Shape;552;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53" name="Google Shape;553;p55"/>
          <p:cNvPicPr preferRelativeResize="0"/>
          <p:nvPr/>
        </p:nvPicPr>
        <p:blipFill rotWithShape="1">
          <a:blip r:embed="rId5">
            <a:alphaModFix/>
          </a:blip>
          <a:srcRect b="14537" l="5356" r="4925" t="0"/>
          <a:stretch/>
        </p:blipFill>
        <p:spPr>
          <a:xfrm>
            <a:off x="2887400" y="86150"/>
            <a:ext cx="5982125" cy="805875"/>
          </a:xfrm>
          <a:prstGeom prst="rect">
            <a:avLst/>
          </a:prstGeom>
          <a:noFill/>
          <a:ln>
            <a:noFill/>
          </a:ln>
        </p:spPr>
      </p:pic>
      <p:sp>
        <p:nvSpPr>
          <p:cNvPr id="554" name="Google Shape;554;p55"/>
          <p:cNvSpPr txBox="1"/>
          <p:nvPr>
            <p:ph type="title"/>
          </p:nvPr>
        </p:nvSpPr>
        <p:spPr>
          <a:xfrm>
            <a:off x="311700" y="0"/>
            <a:ext cx="5673300" cy="58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Elastic Net</a:t>
            </a:r>
            <a:endParaRPr sz="28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56"/>
          <p:cNvSpPr txBox="1"/>
          <p:nvPr/>
        </p:nvSpPr>
        <p:spPr>
          <a:xfrm>
            <a:off x="311700" y="139275"/>
            <a:ext cx="8520600" cy="623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2800">
                <a:solidFill>
                  <a:srgbClr val="FFFFFF"/>
                </a:solidFill>
                <a:latin typeface="Merriweather"/>
                <a:ea typeface="Merriweather"/>
                <a:cs typeface="Merriweather"/>
                <a:sym typeface="Merriweather"/>
              </a:rPr>
              <a:t>Elastic Net </a:t>
            </a:r>
            <a:r>
              <a:rPr lang="en" sz="900">
                <a:solidFill>
                  <a:srgbClr val="FFFFFF"/>
                </a:solidFill>
                <a:latin typeface="Merriweather"/>
                <a:ea typeface="Merriweather"/>
                <a:cs typeface="Merriweather"/>
                <a:sym typeface="Merriweather"/>
              </a:rPr>
              <a:t>(Second Round)</a:t>
            </a:r>
            <a:endParaRPr sz="900">
              <a:solidFill>
                <a:srgbClr val="FFFFFF"/>
              </a:solidFill>
              <a:latin typeface="Merriweather"/>
              <a:ea typeface="Merriweather"/>
              <a:cs typeface="Merriweather"/>
              <a:sym typeface="Merriweather"/>
            </a:endParaRPr>
          </a:p>
        </p:txBody>
      </p:sp>
      <p:sp>
        <p:nvSpPr>
          <p:cNvPr id="560" name="Google Shape;560;p56"/>
          <p:cNvSpPr txBox="1"/>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rgbClr val="666666"/>
                </a:solidFill>
                <a:latin typeface="Roboto"/>
                <a:ea typeface="Roboto"/>
                <a:cs typeface="Roboto"/>
                <a:sym typeface="Roboto"/>
              </a:rPr>
              <a:t>‹#›</a:t>
            </a:fld>
            <a:endParaRPr sz="1000">
              <a:solidFill>
                <a:srgbClr val="666666"/>
              </a:solidFill>
              <a:latin typeface="Roboto"/>
              <a:ea typeface="Roboto"/>
              <a:cs typeface="Roboto"/>
              <a:sym typeface="Roboto"/>
            </a:endParaRPr>
          </a:p>
        </p:txBody>
      </p:sp>
      <p:graphicFrame>
        <p:nvGraphicFramePr>
          <p:cNvPr id="561" name="Google Shape;561;p56"/>
          <p:cNvGraphicFramePr/>
          <p:nvPr/>
        </p:nvGraphicFramePr>
        <p:xfrm>
          <a:off x="184325" y="3436200"/>
          <a:ext cx="3000000" cy="3000000"/>
        </p:xfrm>
        <a:graphic>
          <a:graphicData uri="http://schemas.openxmlformats.org/drawingml/2006/table">
            <a:tbl>
              <a:tblPr>
                <a:noFill/>
                <a:tableStyleId>{A9D2A3D3-AC1F-41F8-8AF7-2742481BC14E}</a:tableStyleId>
              </a:tblPr>
              <a:tblGrid>
                <a:gridCol w="1471650"/>
                <a:gridCol w="1471650"/>
              </a:tblGrid>
              <a:tr h="381000">
                <a:tc>
                  <a:txBody>
                    <a:bodyPr/>
                    <a:lstStyle/>
                    <a:p>
                      <a:pPr indent="0" lvl="0" marL="0" rtl="0" algn="l">
                        <a:spcBef>
                          <a:spcPts val="0"/>
                        </a:spcBef>
                        <a:spcAft>
                          <a:spcPts val="0"/>
                        </a:spcAft>
                        <a:buNone/>
                      </a:pPr>
                      <a:r>
                        <a:rPr lang="en">
                          <a:solidFill>
                            <a:schemeClr val="lt1"/>
                          </a:solidFill>
                        </a:rPr>
                        <a:t>8 hours</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34</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lt1"/>
                          </a:solidFill>
                        </a:rPr>
                        <a:t>24 hours</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38</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lt1"/>
                          </a:solidFill>
                        </a:rPr>
                        <a:t>1 week</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158</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lt1"/>
                          </a:solidFill>
                        </a:rPr>
                        <a:t>2 weeks </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98</a:t>
                      </a:r>
                      <a:endParaRPr>
                        <a:solidFill>
                          <a:schemeClr val="lt1"/>
                        </a:solidFill>
                      </a:endParaRPr>
                    </a:p>
                  </a:txBody>
                  <a:tcPr marT="91425" marB="91425" marR="91425" marL="91425"/>
                </a:tc>
              </a:tr>
            </a:tbl>
          </a:graphicData>
        </a:graphic>
      </p:graphicFrame>
      <p:sp>
        <p:nvSpPr>
          <p:cNvPr id="562" name="Google Shape;562;p56"/>
          <p:cNvSpPr txBox="1"/>
          <p:nvPr/>
        </p:nvSpPr>
        <p:spPr>
          <a:xfrm>
            <a:off x="184325" y="3036000"/>
            <a:ext cx="373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Prediction Time	         MAPE (%)</a:t>
            </a:r>
            <a:endParaRPr>
              <a:solidFill>
                <a:schemeClr val="lt1"/>
              </a:solidFill>
              <a:latin typeface="Roboto"/>
              <a:ea typeface="Roboto"/>
              <a:cs typeface="Roboto"/>
              <a:sym typeface="Roboto"/>
            </a:endParaRPr>
          </a:p>
        </p:txBody>
      </p:sp>
      <p:sp>
        <p:nvSpPr>
          <p:cNvPr id="563" name="Google Shape;563;p56"/>
          <p:cNvSpPr txBox="1"/>
          <p:nvPr/>
        </p:nvSpPr>
        <p:spPr>
          <a:xfrm>
            <a:off x="184325" y="868325"/>
            <a:ext cx="40494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Roboto"/>
                <a:ea typeface="Roboto"/>
                <a:cs typeface="Roboto"/>
                <a:sym typeface="Roboto"/>
              </a:rPr>
              <a:t>Definition</a:t>
            </a:r>
            <a:endParaRPr b="1">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AutoNum type="arabicPeriod"/>
            </a:pPr>
            <a:r>
              <a:rPr lang="en">
                <a:solidFill>
                  <a:schemeClr val="lt1"/>
                </a:solidFill>
                <a:latin typeface="Roboto"/>
                <a:ea typeface="Roboto"/>
                <a:cs typeface="Roboto"/>
                <a:sym typeface="Roboto"/>
              </a:rPr>
              <a:t>Linear regression</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AutoNum type="arabicPeriod"/>
            </a:pPr>
            <a:r>
              <a:rPr lang="en">
                <a:solidFill>
                  <a:schemeClr val="lt1"/>
                </a:solidFill>
                <a:latin typeface="Roboto"/>
                <a:ea typeface="Roboto"/>
                <a:cs typeface="Roboto"/>
                <a:sym typeface="Roboto"/>
              </a:rPr>
              <a:t>Regularized parameter</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AutoNum type="arabicPeriod"/>
            </a:pPr>
            <a:r>
              <a:rPr lang="en">
                <a:solidFill>
                  <a:schemeClr val="lt1"/>
                </a:solidFill>
                <a:latin typeface="Roboto"/>
                <a:ea typeface="Roboto"/>
                <a:cs typeface="Roboto"/>
                <a:sym typeface="Roboto"/>
              </a:rPr>
              <a:t>Feature selection</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rPr b="1" lang="en">
                <a:solidFill>
                  <a:schemeClr val="lt1"/>
                </a:solidFill>
                <a:latin typeface="Roboto"/>
                <a:ea typeface="Roboto"/>
                <a:cs typeface="Roboto"/>
                <a:sym typeface="Roboto"/>
              </a:rPr>
              <a:t>Pros</a:t>
            </a:r>
            <a:r>
              <a:rPr lang="en">
                <a:solidFill>
                  <a:schemeClr val="lt1"/>
                </a:solidFill>
                <a:latin typeface="Roboto"/>
                <a:ea typeface="Roboto"/>
                <a:cs typeface="Roboto"/>
                <a:sym typeface="Roboto"/>
              </a:rPr>
              <a:t>:</a:t>
            </a:r>
            <a:endParaRPr>
              <a:solidFill>
                <a:schemeClr val="lt1"/>
              </a:solidFill>
              <a:latin typeface="Roboto"/>
              <a:ea typeface="Roboto"/>
              <a:cs typeface="Roboto"/>
              <a:sym typeface="Roboto"/>
            </a:endParaRPr>
          </a:p>
          <a:p>
            <a:pPr indent="457200" lvl="0" marL="0" rtl="0" algn="l">
              <a:spcBef>
                <a:spcPts val="0"/>
              </a:spcBef>
              <a:spcAft>
                <a:spcPts val="0"/>
              </a:spcAft>
              <a:buNone/>
            </a:pPr>
            <a:r>
              <a:rPr lang="en">
                <a:solidFill>
                  <a:schemeClr val="lt1"/>
                </a:solidFill>
                <a:latin typeface="Roboto"/>
                <a:ea typeface="Roboto"/>
                <a:cs typeface="Roboto"/>
                <a:sym typeface="Roboto"/>
              </a:rPr>
              <a:t>Select features.</a:t>
            </a:r>
            <a:endParaRPr>
              <a:solidFill>
                <a:schemeClr val="lt1"/>
              </a:solidFill>
              <a:latin typeface="Roboto"/>
              <a:ea typeface="Roboto"/>
              <a:cs typeface="Roboto"/>
              <a:sym typeface="Roboto"/>
            </a:endParaRPr>
          </a:p>
          <a:p>
            <a:pPr indent="0" lvl="0" marL="0" rtl="0" algn="l">
              <a:spcBef>
                <a:spcPts val="0"/>
              </a:spcBef>
              <a:spcAft>
                <a:spcPts val="0"/>
              </a:spcAft>
              <a:buNone/>
            </a:pPr>
            <a:r>
              <a:rPr b="1" lang="en">
                <a:solidFill>
                  <a:schemeClr val="lt1"/>
                </a:solidFill>
                <a:latin typeface="Roboto"/>
                <a:ea typeface="Roboto"/>
                <a:cs typeface="Roboto"/>
                <a:sym typeface="Roboto"/>
              </a:rPr>
              <a:t>Cons</a:t>
            </a:r>
            <a:r>
              <a:rPr lang="en">
                <a:solidFill>
                  <a:schemeClr val="lt1"/>
                </a:solidFill>
                <a:latin typeface="Roboto"/>
                <a:ea typeface="Roboto"/>
                <a:cs typeface="Roboto"/>
                <a:sym typeface="Roboto"/>
              </a:rPr>
              <a:t>:</a:t>
            </a:r>
            <a:endParaRPr>
              <a:solidFill>
                <a:schemeClr val="lt1"/>
              </a:solidFill>
              <a:latin typeface="Roboto"/>
              <a:ea typeface="Roboto"/>
              <a:cs typeface="Roboto"/>
              <a:sym typeface="Roboto"/>
            </a:endParaRPr>
          </a:p>
          <a:p>
            <a:pPr indent="457200" lvl="0" marL="0" rtl="0" algn="l">
              <a:spcBef>
                <a:spcPts val="0"/>
              </a:spcBef>
              <a:spcAft>
                <a:spcPts val="0"/>
              </a:spcAft>
              <a:buNone/>
            </a:pPr>
            <a:r>
              <a:rPr lang="en">
                <a:solidFill>
                  <a:schemeClr val="lt1"/>
                </a:solidFill>
                <a:latin typeface="Roboto"/>
                <a:ea typeface="Roboto"/>
                <a:cs typeface="Roboto"/>
                <a:sym typeface="Roboto"/>
              </a:rPr>
              <a:t>Not flexible or only used for linear distribution of data.</a:t>
            </a:r>
            <a:endParaRPr>
              <a:solidFill>
                <a:schemeClr val="lt1"/>
              </a:solidFill>
              <a:latin typeface="Roboto"/>
              <a:ea typeface="Roboto"/>
              <a:cs typeface="Roboto"/>
              <a:sym typeface="Roboto"/>
            </a:endParaRPr>
          </a:p>
        </p:txBody>
      </p:sp>
      <p:pic>
        <p:nvPicPr>
          <p:cNvPr id="564" name="Google Shape;564;p56"/>
          <p:cNvPicPr preferRelativeResize="0"/>
          <p:nvPr/>
        </p:nvPicPr>
        <p:blipFill>
          <a:blip r:embed="rId3">
            <a:alphaModFix/>
          </a:blip>
          <a:stretch>
            <a:fillRect/>
          </a:stretch>
        </p:blipFill>
        <p:spPr>
          <a:xfrm>
            <a:off x="3613150" y="891600"/>
            <a:ext cx="5277025" cy="33603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57"/>
          <p:cNvSpPr txBox="1"/>
          <p:nvPr/>
        </p:nvSpPr>
        <p:spPr>
          <a:xfrm>
            <a:off x="311700" y="139275"/>
            <a:ext cx="8520600" cy="623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2800">
                <a:solidFill>
                  <a:srgbClr val="FFFFFF"/>
                </a:solidFill>
                <a:latin typeface="Merriweather"/>
                <a:ea typeface="Merriweather"/>
                <a:cs typeface="Merriweather"/>
                <a:sym typeface="Merriweather"/>
              </a:rPr>
              <a:t>LSTM - Long Short-Term Memory Networks</a:t>
            </a:r>
            <a:endParaRPr sz="900">
              <a:solidFill>
                <a:srgbClr val="FFFFFF"/>
              </a:solidFill>
              <a:latin typeface="Merriweather"/>
              <a:ea typeface="Merriweather"/>
              <a:cs typeface="Merriweather"/>
              <a:sym typeface="Merriweather"/>
            </a:endParaRPr>
          </a:p>
        </p:txBody>
      </p:sp>
      <p:sp>
        <p:nvSpPr>
          <p:cNvPr id="570" name="Google Shape;570;p57"/>
          <p:cNvSpPr txBox="1"/>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rgbClr val="666666"/>
                </a:solidFill>
                <a:latin typeface="Roboto"/>
                <a:ea typeface="Roboto"/>
                <a:cs typeface="Roboto"/>
                <a:sym typeface="Roboto"/>
              </a:rPr>
              <a:t>‹#›</a:t>
            </a:fld>
            <a:endParaRPr sz="1000">
              <a:solidFill>
                <a:srgbClr val="666666"/>
              </a:solidFill>
              <a:latin typeface="Roboto"/>
              <a:ea typeface="Roboto"/>
              <a:cs typeface="Roboto"/>
              <a:sym typeface="Roboto"/>
            </a:endParaRPr>
          </a:p>
        </p:txBody>
      </p:sp>
      <p:pic>
        <p:nvPicPr>
          <p:cNvPr id="571" name="Google Shape;571;p57"/>
          <p:cNvPicPr preferRelativeResize="0"/>
          <p:nvPr/>
        </p:nvPicPr>
        <p:blipFill>
          <a:blip r:embed="rId3">
            <a:alphaModFix/>
          </a:blip>
          <a:stretch>
            <a:fillRect/>
          </a:stretch>
        </p:blipFill>
        <p:spPr>
          <a:xfrm>
            <a:off x="152400" y="915375"/>
            <a:ext cx="6296025" cy="3362325"/>
          </a:xfrm>
          <a:prstGeom prst="rect">
            <a:avLst/>
          </a:prstGeom>
          <a:noFill/>
          <a:ln>
            <a:noFill/>
          </a:ln>
        </p:spPr>
      </p:pic>
      <p:sp>
        <p:nvSpPr>
          <p:cNvPr id="572" name="Google Shape;572;p57"/>
          <p:cNvSpPr txBox="1"/>
          <p:nvPr/>
        </p:nvSpPr>
        <p:spPr>
          <a:xfrm>
            <a:off x="6716125" y="858000"/>
            <a:ext cx="24558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Roboto"/>
                <a:ea typeface="Roboto"/>
                <a:cs typeface="Roboto"/>
                <a:sym typeface="Roboto"/>
              </a:rPr>
              <a:t>Forget Gate</a:t>
            </a:r>
            <a:endParaRPr sz="1300">
              <a:solidFill>
                <a:schemeClr val="lt1"/>
              </a:solidFill>
              <a:latin typeface="Roboto"/>
              <a:ea typeface="Roboto"/>
              <a:cs typeface="Roboto"/>
              <a:sym typeface="Roboto"/>
            </a:endParaRPr>
          </a:p>
          <a:p>
            <a:pPr indent="0" lvl="0" marL="0" rtl="0" algn="l">
              <a:spcBef>
                <a:spcPts val="0"/>
              </a:spcBef>
              <a:spcAft>
                <a:spcPts val="0"/>
              </a:spcAft>
              <a:buNone/>
            </a:pPr>
            <a:r>
              <a:rPr lang="en" sz="1300">
                <a:solidFill>
                  <a:schemeClr val="lt1"/>
                </a:solidFill>
                <a:latin typeface="Roboto"/>
                <a:ea typeface="Roboto"/>
                <a:cs typeface="Roboto"/>
                <a:sym typeface="Roboto"/>
              </a:rPr>
              <a:t>Input Gate</a:t>
            </a:r>
            <a:endParaRPr sz="1300">
              <a:solidFill>
                <a:schemeClr val="lt1"/>
              </a:solidFill>
              <a:latin typeface="Roboto"/>
              <a:ea typeface="Roboto"/>
              <a:cs typeface="Roboto"/>
              <a:sym typeface="Roboto"/>
            </a:endParaRPr>
          </a:p>
          <a:p>
            <a:pPr indent="0" lvl="0" marL="0" rtl="0" algn="l">
              <a:spcBef>
                <a:spcPts val="0"/>
              </a:spcBef>
              <a:spcAft>
                <a:spcPts val="0"/>
              </a:spcAft>
              <a:buNone/>
            </a:pPr>
            <a:r>
              <a:rPr lang="en" sz="1300">
                <a:solidFill>
                  <a:schemeClr val="lt1"/>
                </a:solidFill>
                <a:latin typeface="Roboto"/>
                <a:ea typeface="Roboto"/>
                <a:cs typeface="Roboto"/>
                <a:sym typeface="Roboto"/>
              </a:rPr>
              <a:t>State Update</a:t>
            </a:r>
            <a:endParaRPr sz="1300">
              <a:solidFill>
                <a:schemeClr val="lt1"/>
              </a:solidFill>
              <a:latin typeface="Roboto"/>
              <a:ea typeface="Roboto"/>
              <a:cs typeface="Roboto"/>
              <a:sym typeface="Roboto"/>
            </a:endParaRPr>
          </a:p>
          <a:p>
            <a:pPr indent="0" lvl="0" marL="0" rtl="0" algn="l">
              <a:spcBef>
                <a:spcPts val="0"/>
              </a:spcBef>
              <a:spcAft>
                <a:spcPts val="0"/>
              </a:spcAft>
              <a:buNone/>
            </a:pPr>
            <a:r>
              <a:rPr lang="en" sz="1300">
                <a:solidFill>
                  <a:schemeClr val="lt1"/>
                </a:solidFill>
                <a:latin typeface="Roboto"/>
                <a:ea typeface="Roboto"/>
                <a:cs typeface="Roboto"/>
                <a:sym typeface="Roboto"/>
              </a:rPr>
              <a:t>Output gate</a:t>
            </a:r>
            <a:endParaRPr sz="1300">
              <a:solidFill>
                <a:schemeClr val="lt1"/>
              </a:solidFill>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58"/>
          <p:cNvSpPr txBox="1"/>
          <p:nvPr/>
        </p:nvSpPr>
        <p:spPr>
          <a:xfrm>
            <a:off x="311700" y="139275"/>
            <a:ext cx="8520600" cy="623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2800">
                <a:solidFill>
                  <a:srgbClr val="FFFFFF"/>
                </a:solidFill>
                <a:latin typeface="Merriweather"/>
                <a:ea typeface="Merriweather"/>
                <a:cs typeface="Merriweather"/>
                <a:sym typeface="Merriweather"/>
              </a:rPr>
              <a:t>LSTM </a:t>
            </a:r>
            <a:r>
              <a:rPr lang="en" sz="900">
                <a:solidFill>
                  <a:srgbClr val="FFFFFF"/>
                </a:solidFill>
                <a:latin typeface="Merriweather"/>
                <a:ea typeface="Merriweather"/>
                <a:cs typeface="Merriweather"/>
                <a:sym typeface="Merriweather"/>
              </a:rPr>
              <a:t>(Third Round)</a:t>
            </a:r>
            <a:endParaRPr sz="900">
              <a:solidFill>
                <a:srgbClr val="FFFFFF"/>
              </a:solidFill>
              <a:latin typeface="Merriweather"/>
              <a:ea typeface="Merriweather"/>
              <a:cs typeface="Merriweather"/>
              <a:sym typeface="Merriweather"/>
            </a:endParaRPr>
          </a:p>
        </p:txBody>
      </p:sp>
      <p:sp>
        <p:nvSpPr>
          <p:cNvPr id="578" name="Google Shape;578;p58"/>
          <p:cNvSpPr txBox="1"/>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rgbClr val="666666"/>
                </a:solidFill>
                <a:latin typeface="Roboto"/>
                <a:ea typeface="Roboto"/>
                <a:cs typeface="Roboto"/>
                <a:sym typeface="Roboto"/>
              </a:rPr>
              <a:t>‹#›</a:t>
            </a:fld>
            <a:endParaRPr sz="1000">
              <a:solidFill>
                <a:srgbClr val="666666"/>
              </a:solidFill>
              <a:latin typeface="Roboto"/>
              <a:ea typeface="Roboto"/>
              <a:cs typeface="Roboto"/>
              <a:sym typeface="Roboto"/>
            </a:endParaRPr>
          </a:p>
        </p:txBody>
      </p:sp>
      <p:pic>
        <p:nvPicPr>
          <p:cNvPr id="579" name="Google Shape;579;p58"/>
          <p:cNvPicPr preferRelativeResize="0"/>
          <p:nvPr/>
        </p:nvPicPr>
        <p:blipFill>
          <a:blip r:embed="rId3">
            <a:alphaModFix/>
          </a:blip>
          <a:stretch>
            <a:fillRect/>
          </a:stretch>
        </p:blipFill>
        <p:spPr>
          <a:xfrm>
            <a:off x="152400" y="1067775"/>
            <a:ext cx="4606474" cy="4075726"/>
          </a:xfrm>
          <a:prstGeom prst="rect">
            <a:avLst/>
          </a:prstGeom>
          <a:noFill/>
          <a:ln>
            <a:noFill/>
          </a:ln>
        </p:spPr>
      </p:pic>
      <p:pic>
        <p:nvPicPr>
          <p:cNvPr id="580" name="Google Shape;580;p58"/>
          <p:cNvPicPr preferRelativeResize="0"/>
          <p:nvPr/>
        </p:nvPicPr>
        <p:blipFill>
          <a:blip r:embed="rId4">
            <a:alphaModFix/>
          </a:blip>
          <a:stretch>
            <a:fillRect/>
          </a:stretch>
        </p:blipFill>
        <p:spPr>
          <a:xfrm>
            <a:off x="760186" y="667725"/>
            <a:ext cx="3390900" cy="400050"/>
          </a:xfrm>
          <a:prstGeom prst="rect">
            <a:avLst/>
          </a:prstGeom>
          <a:noFill/>
          <a:ln>
            <a:noFill/>
          </a:ln>
        </p:spPr>
      </p:pic>
      <p:sp>
        <p:nvSpPr>
          <p:cNvPr id="581" name="Google Shape;581;p58"/>
          <p:cNvSpPr txBox="1"/>
          <p:nvPr/>
        </p:nvSpPr>
        <p:spPr>
          <a:xfrm>
            <a:off x="5623700" y="1313175"/>
            <a:ext cx="35481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Roboto"/>
                <a:ea typeface="Roboto"/>
                <a:cs typeface="Roboto"/>
                <a:sym typeface="Roboto"/>
              </a:rPr>
              <a:t>MAPE Score</a:t>
            </a:r>
            <a:endParaRPr sz="1300">
              <a:solidFill>
                <a:schemeClr val="lt1"/>
              </a:solidFill>
              <a:latin typeface="Roboto"/>
              <a:ea typeface="Roboto"/>
              <a:cs typeface="Roboto"/>
              <a:sym typeface="Roboto"/>
            </a:endParaRPr>
          </a:p>
          <a:p>
            <a:pPr indent="0" lvl="0" marL="0" rtl="0" algn="l">
              <a:spcBef>
                <a:spcPts val="0"/>
              </a:spcBef>
              <a:spcAft>
                <a:spcPts val="0"/>
              </a:spcAft>
              <a:buNone/>
            </a:pPr>
            <a:r>
              <a:rPr lang="en" sz="1300">
                <a:solidFill>
                  <a:schemeClr val="lt1"/>
                </a:solidFill>
                <a:latin typeface="Roboto"/>
                <a:ea typeface="Roboto"/>
                <a:cs typeface="Roboto"/>
                <a:sym typeface="Roboto"/>
              </a:rPr>
              <a:t>2 weeks:     0.35</a:t>
            </a:r>
            <a:endParaRPr sz="1300">
              <a:solidFill>
                <a:schemeClr val="lt1"/>
              </a:solidFill>
              <a:latin typeface="Roboto"/>
              <a:ea typeface="Roboto"/>
              <a:cs typeface="Roboto"/>
              <a:sym typeface="Roboto"/>
            </a:endParaRPr>
          </a:p>
          <a:p>
            <a:pPr indent="0" lvl="0" marL="0" rtl="0" algn="l">
              <a:spcBef>
                <a:spcPts val="0"/>
              </a:spcBef>
              <a:spcAft>
                <a:spcPts val="0"/>
              </a:spcAft>
              <a:buNone/>
            </a:pPr>
            <a:r>
              <a:rPr lang="en" sz="1300">
                <a:solidFill>
                  <a:schemeClr val="lt1"/>
                </a:solidFill>
                <a:latin typeface="Roboto"/>
                <a:ea typeface="Roboto"/>
                <a:cs typeface="Roboto"/>
                <a:sym typeface="Roboto"/>
              </a:rPr>
              <a:t>2 weeks:     0.4</a:t>
            </a:r>
            <a:endParaRPr sz="1300">
              <a:solidFill>
                <a:schemeClr val="lt1"/>
              </a:solidFill>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59"/>
          <p:cNvSpPr txBox="1"/>
          <p:nvPr>
            <p:ph type="title"/>
          </p:nvPr>
        </p:nvSpPr>
        <p:spPr>
          <a:xfrm>
            <a:off x="261800" y="219725"/>
            <a:ext cx="5334900" cy="69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000"/>
              <a:t>Data Leakage</a:t>
            </a:r>
            <a:endParaRPr sz="3000"/>
          </a:p>
        </p:txBody>
      </p:sp>
      <p:sp>
        <p:nvSpPr>
          <p:cNvPr id="587" name="Google Shape;587;p59"/>
          <p:cNvSpPr txBox="1"/>
          <p:nvPr>
            <p:ph idx="1" type="body"/>
          </p:nvPr>
        </p:nvSpPr>
        <p:spPr>
          <a:xfrm>
            <a:off x="351675" y="917225"/>
            <a:ext cx="7927800" cy="3237600"/>
          </a:xfrm>
          <a:prstGeom prst="rect">
            <a:avLst/>
          </a:prstGeom>
        </p:spPr>
        <p:txBody>
          <a:bodyPr anchorCtr="0" anchor="t" bIns="91425" lIns="91425" spcFirstLastPara="1" rIns="91425" wrap="square" tIns="91425">
            <a:noAutofit/>
          </a:bodyPr>
          <a:lstStyle/>
          <a:p>
            <a:pPr indent="-336550" lvl="0" marL="457200" rtl="0" algn="l">
              <a:lnSpc>
                <a:spcPct val="200000"/>
              </a:lnSpc>
              <a:spcBef>
                <a:spcPts val="0"/>
              </a:spcBef>
              <a:spcAft>
                <a:spcPts val="0"/>
              </a:spcAft>
              <a:buClr>
                <a:srgbClr val="FF0000"/>
              </a:buClr>
              <a:buSzPts val="1700"/>
              <a:buFont typeface="Arial"/>
              <a:buChar char="●"/>
            </a:pPr>
            <a:r>
              <a:rPr b="1" lang="en" sz="1700">
                <a:solidFill>
                  <a:srgbClr val="FF0000"/>
                </a:solidFill>
                <a:latin typeface="Arial"/>
                <a:ea typeface="Arial"/>
                <a:cs typeface="Arial"/>
                <a:sym typeface="Arial"/>
              </a:rPr>
              <a:t>“Attendance”</a:t>
            </a:r>
            <a:endParaRPr b="1" sz="1700">
              <a:solidFill>
                <a:srgbClr val="FF0000"/>
              </a:solidFill>
              <a:latin typeface="Arial"/>
              <a:ea typeface="Arial"/>
              <a:cs typeface="Arial"/>
              <a:sym typeface="Arial"/>
            </a:endParaRPr>
          </a:p>
          <a:p>
            <a:pPr indent="-336550" lvl="0" marL="457200" rtl="0" algn="l">
              <a:lnSpc>
                <a:spcPct val="200000"/>
              </a:lnSpc>
              <a:spcBef>
                <a:spcPts val="0"/>
              </a:spcBef>
              <a:spcAft>
                <a:spcPts val="0"/>
              </a:spcAft>
              <a:buClr>
                <a:srgbClr val="FF0000"/>
              </a:buClr>
              <a:buSzPts val="1700"/>
              <a:buFont typeface="Arial"/>
              <a:buChar char="●"/>
            </a:pPr>
            <a:r>
              <a:rPr b="1" lang="en" sz="1700">
                <a:solidFill>
                  <a:srgbClr val="FF0000"/>
                </a:solidFill>
                <a:latin typeface="Arial"/>
                <a:ea typeface="Arial"/>
                <a:cs typeface="Arial"/>
                <a:sym typeface="Arial"/>
              </a:rPr>
              <a:t>“STL Decomposition”</a:t>
            </a:r>
            <a:endParaRPr b="1" sz="1700">
              <a:solidFill>
                <a:srgbClr val="FF0000"/>
              </a:solidFill>
              <a:latin typeface="Arial"/>
              <a:ea typeface="Arial"/>
              <a:cs typeface="Arial"/>
              <a:sym typeface="Arial"/>
            </a:endParaRPr>
          </a:p>
          <a:p>
            <a:pPr indent="-336550" lvl="0" marL="457200" rtl="0" algn="l">
              <a:lnSpc>
                <a:spcPct val="200000"/>
              </a:lnSpc>
              <a:spcBef>
                <a:spcPts val="0"/>
              </a:spcBef>
              <a:spcAft>
                <a:spcPts val="0"/>
              </a:spcAft>
              <a:buClr>
                <a:srgbClr val="FF0000"/>
              </a:buClr>
              <a:buSzPts val="1700"/>
              <a:buFont typeface="Arial"/>
              <a:buChar char="●"/>
            </a:pPr>
            <a:r>
              <a:rPr b="1" lang="en" sz="1700">
                <a:solidFill>
                  <a:srgbClr val="FF0000"/>
                </a:solidFill>
                <a:latin typeface="Arial"/>
                <a:ea typeface="Arial"/>
                <a:cs typeface="Arial"/>
                <a:sym typeface="Arial"/>
              </a:rPr>
              <a:t>“Single-step prediction”</a:t>
            </a:r>
            <a:endParaRPr b="1" sz="1700">
              <a:solidFill>
                <a:srgbClr val="FF0000"/>
              </a:solidFill>
              <a:latin typeface="Arial"/>
              <a:ea typeface="Arial"/>
              <a:cs typeface="Arial"/>
              <a:sym typeface="Arial"/>
            </a:endParaRPr>
          </a:p>
          <a:p>
            <a:pPr indent="-336550" lvl="0" marL="457200" rtl="0" algn="l">
              <a:lnSpc>
                <a:spcPct val="200000"/>
              </a:lnSpc>
              <a:spcBef>
                <a:spcPts val="0"/>
              </a:spcBef>
              <a:spcAft>
                <a:spcPts val="0"/>
              </a:spcAft>
              <a:buClr>
                <a:srgbClr val="FF0000"/>
              </a:buClr>
              <a:buSzPts val="1700"/>
              <a:buFont typeface="Arial"/>
              <a:buChar char="●"/>
            </a:pPr>
            <a:r>
              <a:rPr b="1" lang="en" sz="1700">
                <a:solidFill>
                  <a:srgbClr val="FF0000"/>
                </a:solidFill>
                <a:latin typeface="Arial"/>
                <a:ea typeface="Arial"/>
                <a:cs typeface="Arial"/>
                <a:sym typeface="Arial"/>
              </a:rPr>
              <a:t>How project scope has changed</a:t>
            </a:r>
            <a:endParaRPr b="1" sz="1700">
              <a:solidFill>
                <a:srgbClr val="FF0000"/>
              </a:solidFill>
              <a:latin typeface="Arial"/>
              <a:ea typeface="Arial"/>
              <a:cs typeface="Arial"/>
              <a:sym typeface="Arial"/>
            </a:endParaRPr>
          </a:p>
        </p:txBody>
      </p:sp>
      <p:sp>
        <p:nvSpPr>
          <p:cNvPr id="588" name="Google Shape;588;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60"/>
          <p:cNvSpPr txBox="1"/>
          <p:nvPr>
            <p:ph idx="1" type="body"/>
          </p:nvPr>
        </p:nvSpPr>
        <p:spPr>
          <a:xfrm>
            <a:off x="311700" y="1209900"/>
            <a:ext cx="3389100" cy="322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FFFF"/>
                </a:solidFill>
                <a:latin typeface="Calibri"/>
                <a:ea typeface="Calibri"/>
                <a:cs typeface="Calibri"/>
                <a:sym typeface="Calibri"/>
              </a:rPr>
              <a:t>Tables: </a:t>
            </a:r>
            <a:r>
              <a:rPr lang="en" sz="1100">
                <a:solidFill>
                  <a:srgbClr val="FFFFFF"/>
                </a:solidFill>
                <a:latin typeface="Arial"/>
                <a:ea typeface="Arial"/>
                <a:cs typeface="Arial"/>
                <a:sym typeface="Arial"/>
              </a:rPr>
              <a:t># of Tables at Casino</a:t>
            </a:r>
            <a:endParaRPr sz="1100">
              <a:solidFill>
                <a:srgbClr val="FFFFFF"/>
              </a:solidFill>
              <a:latin typeface="Arial"/>
              <a:ea typeface="Arial"/>
              <a:cs typeface="Arial"/>
              <a:sym typeface="Arial"/>
            </a:endParaRPr>
          </a:p>
          <a:p>
            <a:pPr indent="0" lvl="0" marL="0" rtl="0" algn="l">
              <a:spcBef>
                <a:spcPts val="0"/>
              </a:spcBef>
              <a:spcAft>
                <a:spcPts val="0"/>
              </a:spcAft>
              <a:buNone/>
            </a:pPr>
            <a:r>
              <a:rPr lang="en" sz="1100">
                <a:solidFill>
                  <a:srgbClr val="FFFFFF"/>
                </a:solidFill>
                <a:latin typeface="Calibri"/>
                <a:ea typeface="Calibri"/>
                <a:cs typeface="Calibri"/>
                <a:sym typeface="Calibri"/>
              </a:rPr>
              <a:t>Carded: </a:t>
            </a:r>
            <a:r>
              <a:rPr lang="en" sz="1100">
                <a:solidFill>
                  <a:srgbClr val="FFFFFF"/>
                </a:solidFill>
                <a:latin typeface="Arial"/>
                <a:ea typeface="Arial"/>
                <a:cs typeface="Arial"/>
                <a:sym typeface="Arial"/>
              </a:rPr>
              <a:t>Carded guests</a:t>
            </a:r>
            <a:endParaRPr sz="1100">
              <a:solidFill>
                <a:srgbClr val="FFFFFF"/>
              </a:solidFill>
              <a:latin typeface="Arial"/>
              <a:ea typeface="Arial"/>
              <a:cs typeface="Arial"/>
              <a:sym typeface="Arial"/>
            </a:endParaRPr>
          </a:p>
          <a:p>
            <a:pPr indent="0" lvl="0" marL="0" rtl="0" algn="l">
              <a:spcBef>
                <a:spcPts val="0"/>
              </a:spcBef>
              <a:spcAft>
                <a:spcPts val="0"/>
              </a:spcAft>
              <a:buNone/>
            </a:pPr>
            <a:r>
              <a:rPr lang="en" sz="1100">
                <a:solidFill>
                  <a:srgbClr val="FFFFFF"/>
                </a:solidFill>
                <a:latin typeface="Calibri"/>
                <a:ea typeface="Calibri"/>
                <a:cs typeface="Calibri"/>
                <a:sym typeface="Calibri"/>
              </a:rPr>
              <a:t>Total: </a:t>
            </a:r>
            <a:r>
              <a:rPr lang="en" sz="1100">
                <a:solidFill>
                  <a:srgbClr val="FFFFFF"/>
                </a:solidFill>
                <a:latin typeface="Arial"/>
                <a:ea typeface="Arial"/>
                <a:cs typeface="Arial"/>
                <a:sym typeface="Arial"/>
              </a:rPr>
              <a:t>Slot Machine </a:t>
            </a:r>
            <a:r>
              <a:rPr lang="en" sz="1100">
                <a:solidFill>
                  <a:srgbClr val="FFFFFF"/>
                </a:solidFill>
                <a:latin typeface="Arial"/>
                <a:ea typeface="Arial"/>
                <a:cs typeface="Arial"/>
                <a:sym typeface="Arial"/>
              </a:rPr>
              <a:t>Headcounts</a:t>
            </a:r>
            <a:endParaRPr sz="1100">
              <a:solidFill>
                <a:srgbClr val="FFFFFF"/>
              </a:solidFill>
              <a:latin typeface="Arial"/>
              <a:ea typeface="Arial"/>
              <a:cs typeface="Arial"/>
              <a:sym typeface="Arial"/>
            </a:endParaRPr>
          </a:p>
          <a:p>
            <a:pPr indent="0" lvl="0" marL="0" rtl="0" algn="l">
              <a:spcBef>
                <a:spcPts val="0"/>
              </a:spcBef>
              <a:spcAft>
                <a:spcPts val="0"/>
              </a:spcAft>
              <a:buNone/>
            </a:pPr>
            <a:r>
              <a:rPr lang="en" sz="1100">
                <a:solidFill>
                  <a:srgbClr val="FFFFFF"/>
                </a:solidFill>
                <a:latin typeface="Calibri"/>
                <a:ea typeface="Calibri"/>
                <a:cs typeface="Calibri"/>
                <a:sym typeface="Calibri"/>
              </a:rPr>
              <a:t>Proportion: </a:t>
            </a:r>
            <a:r>
              <a:rPr lang="en" sz="1100">
                <a:solidFill>
                  <a:srgbClr val="FFFFFF"/>
                </a:solidFill>
                <a:latin typeface="Arial"/>
                <a:ea typeface="Arial"/>
                <a:cs typeface="Arial"/>
                <a:sym typeface="Arial"/>
              </a:rPr>
              <a:t>Tax_proportion (From Sonia)</a:t>
            </a:r>
            <a:endParaRPr sz="1100">
              <a:solidFill>
                <a:srgbClr val="FFFFFF"/>
              </a:solidFill>
              <a:latin typeface="Arial"/>
              <a:ea typeface="Arial"/>
              <a:cs typeface="Arial"/>
              <a:sym typeface="Arial"/>
            </a:endParaRPr>
          </a:p>
          <a:p>
            <a:pPr indent="0" lvl="0" marL="0" rtl="0" algn="l">
              <a:spcBef>
                <a:spcPts val="0"/>
              </a:spcBef>
              <a:spcAft>
                <a:spcPts val="0"/>
              </a:spcAft>
              <a:buNone/>
            </a:pPr>
            <a:r>
              <a:rPr lang="en" sz="1100">
                <a:solidFill>
                  <a:srgbClr val="FFFFFF"/>
                </a:solidFill>
                <a:latin typeface="Calibri"/>
                <a:ea typeface="Calibri"/>
                <a:cs typeface="Calibri"/>
                <a:sym typeface="Calibri"/>
              </a:rPr>
              <a:t>BKAP: </a:t>
            </a:r>
            <a:r>
              <a:rPr lang="en" sz="1100">
                <a:solidFill>
                  <a:srgbClr val="FFFFFF"/>
                </a:solidFill>
                <a:latin typeface="Arial"/>
                <a:ea typeface="Arial"/>
                <a:cs typeface="Arial"/>
                <a:sym typeface="Arial"/>
              </a:rPr>
              <a:t>Detroit</a:t>
            </a:r>
            <a:r>
              <a:rPr lang="en" sz="1100">
                <a:solidFill>
                  <a:srgbClr val="FFFFFF"/>
                </a:solidFill>
                <a:latin typeface="Arial"/>
                <a:ea typeface="Arial"/>
                <a:cs typeface="Arial"/>
                <a:sym typeface="Arial"/>
              </a:rPr>
              <a:t> Away Games</a:t>
            </a:r>
            <a:endParaRPr sz="1100">
              <a:solidFill>
                <a:srgbClr val="FFFFFF"/>
              </a:solidFill>
              <a:latin typeface="Arial"/>
              <a:ea typeface="Arial"/>
              <a:cs typeface="Arial"/>
              <a:sym typeface="Arial"/>
            </a:endParaRPr>
          </a:p>
          <a:p>
            <a:pPr indent="0" lvl="0" marL="0" rtl="0" algn="l">
              <a:spcBef>
                <a:spcPts val="0"/>
              </a:spcBef>
              <a:spcAft>
                <a:spcPts val="0"/>
              </a:spcAft>
              <a:buNone/>
            </a:pPr>
            <a:r>
              <a:rPr lang="en" sz="1100">
                <a:solidFill>
                  <a:srgbClr val="FFFFFF"/>
                </a:solidFill>
                <a:latin typeface="Calibri"/>
                <a:ea typeface="Calibri"/>
                <a:cs typeface="Calibri"/>
                <a:sym typeface="Calibri"/>
              </a:rPr>
              <a:t>BSAP: </a:t>
            </a:r>
            <a:r>
              <a:rPr lang="en" sz="1100">
                <a:solidFill>
                  <a:srgbClr val="FFFFFF"/>
                </a:solidFill>
                <a:latin typeface="Arial"/>
                <a:ea typeface="Arial"/>
                <a:cs typeface="Arial"/>
                <a:sym typeface="Arial"/>
              </a:rPr>
              <a:t>Detroit</a:t>
            </a:r>
            <a:r>
              <a:rPr lang="en" sz="1100">
                <a:solidFill>
                  <a:srgbClr val="FFFFFF"/>
                </a:solidFill>
                <a:latin typeface="Arial"/>
                <a:ea typeface="Arial"/>
                <a:cs typeface="Arial"/>
                <a:sym typeface="Arial"/>
              </a:rPr>
              <a:t> Away Games</a:t>
            </a:r>
            <a:endParaRPr sz="1100">
              <a:solidFill>
                <a:srgbClr val="FFFFFF"/>
              </a:solidFill>
              <a:latin typeface="Arial"/>
              <a:ea typeface="Arial"/>
              <a:cs typeface="Arial"/>
              <a:sym typeface="Arial"/>
            </a:endParaRPr>
          </a:p>
          <a:p>
            <a:pPr indent="0" lvl="0" marL="0" rtl="0" algn="l">
              <a:spcBef>
                <a:spcPts val="0"/>
              </a:spcBef>
              <a:spcAft>
                <a:spcPts val="0"/>
              </a:spcAft>
              <a:buNone/>
            </a:pPr>
            <a:r>
              <a:rPr lang="en" sz="1100">
                <a:solidFill>
                  <a:srgbClr val="FFFFFF"/>
                </a:solidFill>
                <a:latin typeface="Calibri"/>
                <a:ea typeface="Calibri"/>
                <a:cs typeface="Calibri"/>
                <a:sym typeface="Calibri"/>
              </a:rPr>
              <a:t>FAP: </a:t>
            </a:r>
            <a:r>
              <a:rPr lang="en" sz="1100">
                <a:solidFill>
                  <a:srgbClr val="FFFFFF"/>
                </a:solidFill>
                <a:latin typeface="Arial"/>
                <a:ea typeface="Arial"/>
                <a:cs typeface="Arial"/>
                <a:sym typeface="Arial"/>
              </a:rPr>
              <a:t>Detroit</a:t>
            </a:r>
            <a:r>
              <a:rPr lang="en" sz="1100">
                <a:solidFill>
                  <a:srgbClr val="FFFFFF"/>
                </a:solidFill>
                <a:latin typeface="Arial"/>
                <a:ea typeface="Arial"/>
                <a:cs typeface="Arial"/>
                <a:sym typeface="Arial"/>
              </a:rPr>
              <a:t> Away Games</a:t>
            </a:r>
            <a:endParaRPr sz="1100">
              <a:solidFill>
                <a:srgbClr val="FFFFFF"/>
              </a:solidFill>
              <a:latin typeface="Arial"/>
              <a:ea typeface="Arial"/>
              <a:cs typeface="Arial"/>
              <a:sym typeface="Arial"/>
            </a:endParaRPr>
          </a:p>
          <a:p>
            <a:pPr indent="0" lvl="0" marL="0" rtl="0" algn="l">
              <a:spcBef>
                <a:spcPts val="0"/>
              </a:spcBef>
              <a:spcAft>
                <a:spcPts val="0"/>
              </a:spcAft>
              <a:buNone/>
            </a:pPr>
            <a:r>
              <a:rPr lang="en" sz="1100">
                <a:solidFill>
                  <a:srgbClr val="FFFFFF"/>
                </a:solidFill>
                <a:latin typeface="Calibri"/>
                <a:ea typeface="Calibri"/>
                <a:cs typeface="Calibri"/>
                <a:sym typeface="Calibri"/>
              </a:rPr>
              <a:t>HAP: </a:t>
            </a:r>
            <a:r>
              <a:rPr lang="en" sz="1100">
                <a:solidFill>
                  <a:srgbClr val="FFFFFF"/>
                </a:solidFill>
                <a:latin typeface="Arial"/>
                <a:ea typeface="Arial"/>
                <a:cs typeface="Arial"/>
                <a:sym typeface="Arial"/>
              </a:rPr>
              <a:t>Detroit</a:t>
            </a:r>
            <a:r>
              <a:rPr lang="en" sz="1100">
                <a:solidFill>
                  <a:srgbClr val="FFFFFF"/>
                </a:solidFill>
                <a:latin typeface="Arial"/>
                <a:ea typeface="Arial"/>
                <a:cs typeface="Arial"/>
                <a:sym typeface="Arial"/>
              </a:rPr>
              <a:t> Away Games</a:t>
            </a:r>
            <a:endParaRPr sz="1100">
              <a:solidFill>
                <a:srgbClr val="FFFFFF"/>
              </a:solidFill>
              <a:latin typeface="Arial"/>
              <a:ea typeface="Arial"/>
              <a:cs typeface="Arial"/>
              <a:sym typeface="Arial"/>
            </a:endParaRPr>
          </a:p>
          <a:p>
            <a:pPr indent="0" lvl="0" marL="0" rtl="0" algn="l">
              <a:spcBef>
                <a:spcPts val="0"/>
              </a:spcBef>
              <a:spcAft>
                <a:spcPts val="0"/>
              </a:spcAft>
              <a:buNone/>
            </a:pPr>
            <a:r>
              <a:rPr lang="en" sz="1100">
                <a:solidFill>
                  <a:srgbClr val="FFFFFF"/>
                </a:solidFill>
                <a:latin typeface="Calibri"/>
                <a:ea typeface="Calibri"/>
                <a:cs typeface="Calibri"/>
                <a:sym typeface="Calibri"/>
              </a:rPr>
              <a:t>BKAR: </a:t>
            </a:r>
            <a:r>
              <a:rPr lang="en" sz="1100">
                <a:solidFill>
                  <a:srgbClr val="FFFFFF"/>
                </a:solidFill>
                <a:latin typeface="Arial"/>
                <a:ea typeface="Arial"/>
                <a:cs typeface="Arial"/>
                <a:sym typeface="Arial"/>
              </a:rPr>
              <a:t>Detroit</a:t>
            </a:r>
            <a:r>
              <a:rPr lang="en" sz="1100">
                <a:solidFill>
                  <a:srgbClr val="FFFFFF"/>
                </a:solidFill>
                <a:latin typeface="Arial"/>
                <a:ea typeface="Arial"/>
                <a:cs typeface="Arial"/>
                <a:sym typeface="Arial"/>
              </a:rPr>
              <a:t> Away Games</a:t>
            </a:r>
            <a:endParaRPr sz="1100">
              <a:solidFill>
                <a:srgbClr val="FFFFFF"/>
              </a:solidFill>
              <a:latin typeface="Arial"/>
              <a:ea typeface="Arial"/>
              <a:cs typeface="Arial"/>
              <a:sym typeface="Arial"/>
            </a:endParaRPr>
          </a:p>
          <a:p>
            <a:pPr indent="0" lvl="0" marL="0" rtl="0" algn="l">
              <a:spcBef>
                <a:spcPts val="0"/>
              </a:spcBef>
              <a:spcAft>
                <a:spcPts val="0"/>
              </a:spcAft>
              <a:buNone/>
            </a:pPr>
            <a:r>
              <a:rPr lang="en" sz="1100">
                <a:solidFill>
                  <a:srgbClr val="FFFFFF"/>
                </a:solidFill>
                <a:latin typeface="Calibri"/>
                <a:ea typeface="Calibri"/>
                <a:cs typeface="Calibri"/>
                <a:sym typeface="Calibri"/>
              </a:rPr>
              <a:t>BSAR: </a:t>
            </a:r>
            <a:r>
              <a:rPr lang="en" sz="1100">
                <a:solidFill>
                  <a:srgbClr val="FFFFFF"/>
                </a:solidFill>
                <a:latin typeface="Arial"/>
                <a:ea typeface="Arial"/>
                <a:cs typeface="Arial"/>
                <a:sym typeface="Arial"/>
              </a:rPr>
              <a:t>Detroit</a:t>
            </a:r>
            <a:r>
              <a:rPr lang="en" sz="1100">
                <a:solidFill>
                  <a:srgbClr val="FFFFFF"/>
                </a:solidFill>
                <a:latin typeface="Arial"/>
                <a:ea typeface="Arial"/>
                <a:cs typeface="Arial"/>
                <a:sym typeface="Arial"/>
              </a:rPr>
              <a:t> Away Games</a:t>
            </a:r>
            <a:endParaRPr sz="1100">
              <a:solidFill>
                <a:srgbClr val="FFFFFF"/>
              </a:solidFill>
              <a:latin typeface="Arial"/>
              <a:ea typeface="Arial"/>
              <a:cs typeface="Arial"/>
              <a:sym typeface="Arial"/>
            </a:endParaRPr>
          </a:p>
          <a:p>
            <a:pPr indent="0" lvl="0" marL="0" rtl="0" algn="l">
              <a:spcBef>
                <a:spcPts val="0"/>
              </a:spcBef>
              <a:spcAft>
                <a:spcPts val="0"/>
              </a:spcAft>
              <a:buNone/>
            </a:pPr>
            <a:r>
              <a:rPr lang="en" sz="1100">
                <a:solidFill>
                  <a:srgbClr val="FFFFFF"/>
                </a:solidFill>
                <a:latin typeface="Calibri"/>
                <a:ea typeface="Calibri"/>
                <a:cs typeface="Calibri"/>
                <a:sym typeface="Calibri"/>
              </a:rPr>
              <a:t>FAR: </a:t>
            </a:r>
            <a:r>
              <a:rPr lang="en" sz="1100">
                <a:solidFill>
                  <a:srgbClr val="FFFFFF"/>
                </a:solidFill>
                <a:latin typeface="Arial"/>
                <a:ea typeface="Arial"/>
                <a:cs typeface="Arial"/>
                <a:sym typeface="Arial"/>
              </a:rPr>
              <a:t>Detroit</a:t>
            </a:r>
            <a:r>
              <a:rPr lang="en" sz="1100">
                <a:solidFill>
                  <a:srgbClr val="FFFFFF"/>
                </a:solidFill>
                <a:latin typeface="Arial"/>
                <a:ea typeface="Arial"/>
                <a:cs typeface="Arial"/>
                <a:sym typeface="Arial"/>
              </a:rPr>
              <a:t> Away Games</a:t>
            </a:r>
            <a:endParaRPr sz="1100">
              <a:solidFill>
                <a:srgbClr val="FFFFFF"/>
              </a:solidFill>
              <a:latin typeface="Arial"/>
              <a:ea typeface="Arial"/>
              <a:cs typeface="Arial"/>
              <a:sym typeface="Arial"/>
            </a:endParaRPr>
          </a:p>
          <a:p>
            <a:pPr indent="0" lvl="0" marL="0" rtl="0" algn="l">
              <a:spcBef>
                <a:spcPts val="0"/>
              </a:spcBef>
              <a:spcAft>
                <a:spcPts val="0"/>
              </a:spcAft>
              <a:buNone/>
            </a:pPr>
            <a:r>
              <a:rPr lang="en" sz="1100">
                <a:solidFill>
                  <a:srgbClr val="FFFFFF"/>
                </a:solidFill>
                <a:latin typeface="Calibri"/>
                <a:ea typeface="Calibri"/>
                <a:cs typeface="Calibri"/>
                <a:sym typeface="Calibri"/>
              </a:rPr>
              <a:t>HAR: </a:t>
            </a:r>
            <a:r>
              <a:rPr lang="en" sz="1100">
                <a:solidFill>
                  <a:srgbClr val="FFFFFF"/>
                </a:solidFill>
                <a:latin typeface="Arial"/>
                <a:ea typeface="Arial"/>
                <a:cs typeface="Arial"/>
                <a:sym typeface="Arial"/>
              </a:rPr>
              <a:t>Detroit</a:t>
            </a:r>
            <a:r>
              <a:rPr lang="en" sz="1100">
                <a:solidFill>
                  <a:srgbClr val="FFFFFF"/>
                </a:solidFill>
                <a:latin typeface="Arial"/>
                <a:ea typeface="Arial"/>
                <a:cs typeface="Arial"/>
                <a:sym typeface="Arial"/>
              </a:rPr>
              <a:t> Away Games</a:t>
            </a:r>
            <a:endParaRPr sz="1100">
              <a:solidFill>
                <a:srgbClr val="FFFFFF"/>
              </a:solidFill>
            </a:endParaRPr>
          </a:p>
        </p:txBody>
      </p:sp>
      <p:sp>
        <p:nvSpPr>
          <p:cNvPr id="594" name="Google Shape;594;p60"/>
          <p:cNvSpPr txBox="1"/>
          <p:nvPr>
            <p:ph type="title"/>
          </p:nvPr>
        </p:nvSpPr>
        <p:spPr>
          <a:xfrm>
            <a:off x="311700" y="232150"/>
            <a:ext cx="5334900" cy="768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600"/>
              <a:t>Variables</a:t>
            </a:r>
            <a:endParaRPr sz="3600"/>
          </a:p>
        </p:txBody>
      </p:sp>
      <p:sp>
        <p:nvSpPr>
          <p:cNvPr id="595" name="Google Shape;595;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96" name="Google Shape;596;p60"/>
          <p:cNvSpPr txBox="1"/>
          <p:nvPr/>
        </p:nvSpPr>
        <p:spPr>
          <a:xfrm>
            <a:off x="4752275" y="1209900"/>
            <a:ext cx="3000000" cy="230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rgbClr val="FFFFFF"/>
                </a:solidFill>
                <a:latin typeface="Calibri"/>
                <a:ea typeface="Calibri"/>
                <a:cs typeface="Calibri"/>
                <a:sym typeface="Calibri"/>
              </a:rPr>
              <a:t>Promo: </a:t>
            </a:r>
            <a:r>
              <a:rPr lang="en" sz="1100">
                <a:solidFill>
                  <a:srgbClr val="FFFFFF"/>
                </a:solidFill>
              </a:rPr>
              <a:t>Promo1</a:t>
            </a:r>
            <a:endParaRPr sz="1100">
              <a:solidFill>
                <a:srgbClr val="FFFFFF"/>
              </a:solidFill>
            </a:endParaRPr>
          </a:p>
          <a:p>
            <a:pPr indent="0" lvl="0" marL="0" rtl="0" algn="l">
              <a:lnSpc>
                <a:spcPct val="115000"/>
              </a:lnSpc>
              <a:spcBef>
                <a:spcPts val="0"/>
              </a:spcBef>
              <a:spcAft>
                <a:spcPts val="0"/>
              </a:spcAft>
              <a:buNone/>
            </a:pPr>
            <a:r>
              <a:rPr lang="en" sz="1100">
                <a:solidFill>
                  <a:srgbClr val="FFFFFF"/>
                </a:solidFill>
                <a:latin typeface="Calibri"/>
                <a:ea typeface="Calibri"/>
                <a:cs typeface="Calibri"/>
                <a:sym typeface="Calibri"/>
              </a:rPr>
              <a:t>Type: </a:t>
            </a:r>
            <a:r>
              <a:rPr lang="en" sz="1100">
                <a:solidFill>
                  <a:srgbClr val="FFFFFF"/>
                </a:solidFill>
              </a:rPr>
              <a:t>Promo1 type</a:t>
            </a:r>
            <a:endParaRPr sz="1100">
              <a:solidFill>
                <a:srgbClr val="FFFFFF"/>
              </a:solidFill>
            </a:endParaRPr>
          </a:p>
          <a:p>
            <a:pPr indent="0" lvl="0" marL="0" rtl="0" algn="l">
              <a:lnSpc>
                <a:spcPct val="115000"/>
              </a:lnSpc>
              <a:spcBef>
                <a:spcPts val="0"/>
              </a:spcBef>
              <a:spcAft>
                <a:spcPts val="0"/>
              </a:spcAft>
              <a:buNone/>
            </a:pPr>
            <a:r>
              <a:rPr lang="en" sz="1100">
                <a:solidFill>
                  <a:srgbClr val="FFFFFF"/>
                </a:solidFill>
                <a:latin typeface="Calibri"/>
                <a:ea typeface="Calibri"/>
                <a:cs typeface="Calibri"/>
                <a:sym typeface="Calibri"/>
              </a:rPr>
              <a:t>Cost: </a:t>
            </a:r>
            <a:r>
              <a:rPr lang="en" sz="1100">
                <a:solidFill>
                  <a:srgbClr val="FFFFFF"/>
                </a:solidFill>
              </a:rPr>
              <a:t>promo1 cost</a:t>
            </a:r>
            <a:endParaRPr sz="1100">
              <a:solidFill>
                <a:srgbClr val="FFFFFF"/>
              </a:solidFill>
            </a:endParaRPr>
          </a:p>
          <a:p>
            <a:pPr indent="0" lvl="0" marL="0" rtl="0" algn="l">
              <a:lnSpc>
                <a:spcPct val="115000"/>
              </a:lnSpc>
              <a:spcBef>
                <a:spcPts val="0"/>
              </a:spcBef>
              <a:spcAft>
                <a:spcPts val="0"/>
              </a:spcAft>
              <a:buNone/>
            </a:pPr>
            <a:r>
              <a:rPr lang="en" sz="1100">
                <a:solidFill>
                  <a:srgbClr val="FFFFFF"/>
                </a:solidFill>
                <a:latin typeface="Calibri"/>
                <a:ea typeface="Calibri"/>
                <a:cs typeface="Calibri"/>
                <a:sym typeface="Calibri"/>
              </a:rPr>
              <a:t>Revenue: </a:t>
            </a:r>
            <a:r>
              <a:rPr lang="en" sz="1100">
                <a:solidFill>
                  <a:srgbClr val="FFFFFF"/>
                </a:solidFill>
              </a:rPr>
              <a:t>Promo1 Revenue</a:t>
            </a:r>
            <a:endParaRPr sz="1100">
              <a:solidFill>
                <a:srgbClr val="FFFFFF"/>
              </a:solidFill>
            </a:endParaRPr>
          </a:p>
          <a:p>
            <a:pPr indent="0" lvl="0" marL="0" rtl="0" algn="l">
              <a:lnSpc>
                <a:spcPct val="115000"/>
              </a:lnSpc>
              <a:spcBef>
                <a:spcPts val="0"/>
              </a:spcBef>
              <a:spcAft>
                <a:spcPts val="0"/>
              </a:spcAft>
              <a:buNone/>
            </a:pPr>
            <a:r>
              <a:rPr lang="en" sz="1100">
                <a:solidFill>
                  <a:srgbClr val="FFFFFF"/>
                </a:solidFill>
                <a:latin typeface="Calibri"/>
                <a:ea typeface="Calibri"/>
                <a:cs typeface="Calibri"/>
                <a:sym typeface="Calibri"/>
              </a:rPr>
              <a:t>Promo2: </a:t>
            </a:r>
            <a:r>
              <a:rPr lang="en" sz="1100">
                <a:solidFill>
                  <a:srgbClr val="FFFFFF"/>
                </a:solidFill>
              </a:rPr>
              <a:t>Promo2</a:t>
            </a:r>
            <a:endParaRPr sz="1100">
              <a:solidFill>
                <a:srgbClr val="FFFFFF"/>
              </a:solidFill>
            </a:endParaRPr>
          </a:p>
          <a:p>
            <a:pPr indent="0" lvl="0" marL="0" rtl="0" algn="l">
              <a:lnSpc>
                <a:spcPct val="115000"/>
              </a:lnSpc>
              <a:spcBef>
                <a:spcPts val="0"/>
              </a:spcBef>
              <a:spcAft>
                <a:spcPts val="0"/>
              </a:spcAft>
              <a:buNone/>
            </a:pPr>
            <a:r>
              <a:rPr lang="en" sz="1100">
                <a:solidFill>
                  <a:srgbClr val="FFFFFF"/>
                </a:solidFill>
                <a:latin typeface="Calibri"/>
                <a:ea typeface="Calibri"/>
                <a:cs typeface="Calibri"/>
                <a:sym typeface="Calibri"/>
              </a:rPr>
              <a:t>Promo3: </a:t>
            </a:r>
            <a:r>
              <a:rPr lang="en" sz="1100">
                <a:solidFill>
                  <a:srgbClr val="FFFFFF"/>
                </a:solidFill>
              </a:rPr>
              <a:t>Promo2</a:t>
            </a:r>
            <a:endParaRPr sz="1100">
              <a:solidFill>
                <a:srgbClr val="FFFFFF"/>
              </a:solidFill>
            </a:endParaRPr>
          </a:p>
          <a:p>
            <a:pPr indent="0" lvl="0" marL="0" rtl="0" algn="l">
              <a:lnSpc>
                <a:spcPct val="115000"/>
              </a:lnSpc>
              <a:spcBef>
                <a:spcPts val="0"/>
              </a:spcBef>
              <a:spcAft>
                <a:spcPts val="0"/>
              </a:spcAft>
              <a:buNone/>
            </a:pPr>
            <a:r>
              <a:rPr lang="en" sz="1100">
                <a:solidFill>
                  <a:srgbClr val="FFFFFF"/>
                </a:solidFill>
                <a:latin typeface="Calibri"/>
                <a:ea typeface="Calibri"/>
                <a:cs typeface="Calibri"/>
                <a:sym typeface="Calibri"/>
              </a:rPr>
              <a:t>OpenTables: </a:t>
            </a:r>
            <a:r>
              <a:rPr lang="en" sz="1100">
                <a:solidFill>
                  <a:srgbClr val="FFFFFF"/>
                </a:solidFill>
              </a:rPr>
              <a:t># of Tables opened at Casino</a:t>
            </a:r>
            <a:endParaRPr sz="1100">
              <a:solidFill>
                <a:srgbClr val="FFFFFF"/>
              </a:solidFill>
            </a:endParaRPr>
          </a:p>
          <a:p>
            <a:pPr indent="0" lvl="0" marL="0" rtl="0" algn="l">
              <a:lnSpc>
                <a:spcPct val="115000"/>
              </a:lnSpc>
              <a:spcBef>
                <a:spcPts val="0"/>
              </a:spcBef>
              <a:spcAft>
                <a:spcPts val="0"/>
              </a:spcAft>
              <a:buNone/>
            </a:pPr>
            <a:r>
              <a:rPr lang="en" sz="1100">
                <a:solidFill>
                  <a:srgbClr val="FFFFFF"/>
                </a:solidFill>
                <a:latin typeface="Calibri"/>
                <a:ea typeface="Calibri"/>
                <a:cs typeface="Calibri"/>
                <a:sym typeface="Calibri"/>
              </a:rPr>
              <a:t>Headcount: </a:t>
            </a:r>
            <a:r>
              <a:rPr lang="en" sz="1100">
                <a:solidFill>
                  <a:srgbClr val="FFFFFF"/>
                </a:solidFill>
              </a:rPr>
              <a:t>Table Headcounts</a:t>
            </a:r>
            <a:endParaRPr sz="1100">
              <a:solidFill>
                <a:srgbClr val="FFFFFF"/>
              </a:solidFill>
            </a:endParaRPr>
          </a:p>
          <a:p>
            <a:pPr indent="0" lvl="0" marL="0" rtl="0" algn="l">
              <a:lnSpc>
                <a:spcPct val="115000"/>
              </a:lnSpc>
              <a:spcBef>
                <a:spcPts val="0"/>
              </a:spcBef>
              <a:spcAft>
                <a:spcPts val="0"/>
              </a:spcAft>
              <a:buNone/>
            </a:pPr>
            <a:r>
              <a:rPr lang="en" sz="1100">
                <a:solidFill>
                  <a:srgbClr val="FFFFFF"/>
                </a:solidFill>
                <a:latin typeface="Calibri"/>
                <a:ea typeface="Calibri"/>
                <a:cs typeface="Calibri"/>
                <a:sym typeface="Calibri"/>
              </a:rPr>
              <a:t>Uncarded: </a:t>
            </a:r>
            <a:r>
              <a:rPr lang="en" sz="1100">
                <a:solidFill>
                  <a:srgbClr val="FFFFFF"/>
                </a:solidFill>
              </a:rPr>
              <a:t>Uncarded guests</a:t>
            </a:r>
            <a:endParaRPr sz="1100">
              <a:solidFill>
                <a:srgbClr val="FFFFFF"/>
              </a:solidFill>
            </a:endParaRPr>
          </a:p>
          <a:p>
            <a:pPr indent="0" lvl="0" marL="0" rtl="0" algn="l">
              <a:lnSpc>
                <a:spcPct val="115000"/>
              </a:lnSpc>
              <a:spcBef>
                <a:spcPts val="0"/>
              </a:spcBef>
              <a:spcAft>
                <a:spcPts val="0"/>
              </a:spcAft>
              <a:buNone/>
            </a:pPr>
            <a:r>
              <a:rPr lang="en" sz="1100">
                <a:solidFill>
                  <a:srgbClr val="FFFFFF"/>
                </a:solidFill>
              </a:rPr>
              <a:t>Umscent: U of M Consumer Sentiment Index</a:t>
            </a:r>
            <a:endParaRPr sz="1100">
              <a:solidFill>
                <a:srgbClr val="FFFFFF"/>
              </a:solidFill>
            </a:endParaRPr>
          </a:p>
          <a:p>
            <a:pPr indent="0" lvl="0" marL="0" rtl="0" algn="l">
              <a:lnSpc>
                <a:spcPct val="115000"/>
              </a:lnSpc>
              <a:spcBef>
                <a:spcPts val="0"/>
              </a:spcBef>
              <a:spcAft>
                <a:spcPts val="1200"/>
              </a:spcAft>
              <a:buNone/>
            </a:pPr>
            <a:r>
              <a:t/>
            </a:r>
            <a:endParaRPr sz="1100">
              <a:solidFill>
                <a:srgbClr val="FFFFFF"/>
              </a:solidFill>
              <a:latin typeface="Roboto"/>
              <a:ea typeface="Roboto"/>
              <a:cs typeface="Roboto"/>
              <a:sym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61"/>
          <p:cNvSpPr txBox="1"/>
          <p:nvPr>
            <p:ph type="title"/>
          </p:nvPr>
        </p:nvSpPr>
        <p:spPr>
          <a:xfrm>
            <a:off x="311700" y="196175"/>
            <a:ext cx="6758700" cy="1244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600"/>
              <a:t>Consumer Sentiment</a:t>
            </a:r>
            <a:endParaRPr sz="3600"/>
          </a:p>
        </p:txBody>
      </p:sp>
      <p:sp>
        <p:nvSpPr>
          <p:cNvPr id="602" name="Google Shape;602;p61"/>
          <p:cNvSpPr txBox="1"/>
          <p:nvPr>
            <p:ph idx="1" type="body"/>
          </p:nvPr>
        </p:nvSpPr>
        <p:spPr>
          <a:xfrm>
            <a:off x="311700" y="1547875"/>
            <a:ext cx="8090100" cy="277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The UMich consumer sentiment index measures the consumers confidence in the economy.</a:t>
            </a:r>
            <a:endParaRPr sz="2400">
              <a:solidFill>
                <a:srgbClr val="FFFFFF"/>
              </a:solidFill>
            </a:endParaRPr>
          </a:p>
          <a:p>
            <a:pPr indent="0" lvl="0" marL="0" rtl="0" algn="l">
              <a:spcBef>
                <a:spcPts val="1200"/>
              </a:spcBef>
              <a:spcAft>
                <a:spcPts val="0"/>
              </a:spcAft>
              <a:buNone/>
            </a:pPr>
            <a:r>
              <a:t/>
            </a:r>
            <a:endParaRPr sz="2400">
              <a:solidFill>
                <a:schemeClr val="dk1"/>
              </a:solidFill>
            </a:endParaRPr>
          </a:p>
          <a:p>
            <a:pPr indent="0" lvl="0" marL="0" rtl="0" algn="l">
              <a:spcBef>
                <a:spcPts val="1200"/>
              </a:spcBef>
              <a:spcAft>
                <a:spcPts val="0"/>
              </a:spcAft>
              <a:buNone/>
            </a:pPr>
            <a:r>
              <a:rPr lang="en" sz="2400">
                <a:solidFill>
                  <a:srgbClr val="FFFFFF"/>
                </a:solidFill>
              </a:rPr>
              <a:t>It considers elements such as: inflation, consumer surveys, excess savings, etc</a:t>
            </a:r>
            <a:endParaRPr sz="2400">
              <a:solidFill>
                <a:srgbClr val="FFFFFF"/>
              </a:solidFill>
            </a:endParaRPr>
          </a:p>
          <a:p>
            <a:pPr indent="0" lvl="0" marL="0" rtl="0" algn="l">
              <a:spcBef>
                <a:spcPts val="1200"/>
              </a:spcBef>
              <a:spcAft>
                <a:spcPts val="0"/>
              </a:spcAft>
              <a:buNone/>
            </a:pPr>
            <a:r>
              <a:rPr lang="en" sz="2400">
                <a:solidFill>
                  <a:srgbClr val="FFFFFF"/>
                </a:solidFill>
              </a:rPr>
              <a:t>Link to data: http://www.sca.isr.umich.edu/</a:t>
            </a:r>
            <a:endParaRPr sz="2400">
              <a:solidFill>
                <a:srgbClr val="FFFFFF"/>
              </a:solidFill>
            </a:endParaRPr>
          </a:p>
          <a:p>
            <a:pPr indent="0" lvl="0" marL="0" rtl="0" algn="l">
              <a:spcBef>
                <a:spcPts val="1200"/>
              </a:spcBef>
              <a:spcAft>
                <a:spcPts val="0"/>
              </a:spcAft>
              <a:buNone/>
            </a:pPr>
            <a:r>
              <a:t/>
            </a:r>
            <a:endParaRPr sz="2400">
              <a:solidFill>
                <a:schemeClr val="dk1"/>
              </a:solidFill>
            </a:endParaRPr>
          </a:p>
          <a:p>
            <a:pPr indent="0" lvl="0" marL="0" rtl="0" algn="l">
              <a:spcBef>
                <a:spcPts val="1200"/>
              </a:spcBef>
              <a:spcAft>
                <a:spcPts val="1200"/>
              </a:spcAft>
              <a:buNone/>
            </a:pPr>
            <a:r>
              <a:t/>
            </a:r>
            <a:endParaRPr sz="2400">
              <a:solidFill>
                <a:schemeClr val="dk1"/>
              </a:solidFill>
            </a:endParaRPr>
          </a:p>
        </p:txBody>
      </p:sp>
      <p:sp>
        <p:nvSpPr>
          <p:cNvPr id="603" name="Google Shape;603;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7"/>
          <p:cNvSpPr txBox="1"/>
          <p:nvPr/>
        </p:nvSpPr>
        <p:spPr>
          <a:xfrm>
            <a:off x="311700" y="139275"/>
            <a:ext cx="8520600" cy="6237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sz="2800">
                <a:solidFill>
                  <a:srgbClr val="FFFFFF"/>
                </a:solidFill>
                <a:latin typeface="Merriweather"/>
                <a:ea typeface="Merriweather"/>
                <a:cs typeface="Merriweather"/>
                <a:sym typeface="Merriweather"/>
              </a:rPr>
              <a:t>Model Results</a:t>
            </a:r>
            <a:r>
              <a:rPr lang="en" sz="2800">
                <a:solidFill>
                  <a:srgbClr val="FFFFFF"/>
                </a:solidFill>
                <a:latin typeface="Merriweather"/>
                <a:ea typeface="Merriweather"/>
                <a:cs typeface="Merriweather"/>
                <a:sym typeface="Merriweather"/>
              </a:rPr>
              <a:t> - Best Week</a:t>
            </a:r>
            <a:endParaRPr sz="2800">
              <a:solidFill>
                <a:srgbClr val="FFFFFF"/>
              </a:solidFill>
              <a:latin typeface="Merriweather"/>
              <a:ea typeface="Merriweather"/>
              <a:cs typeface="Merriweather"/>
              <a:sym typeface="Merriweather"/>
            </a:endParaRPr>
          </a:p>
          <a:p>
            <a:pPr indent="0" lvl="0" marL="0" rtl="0" algn="l">
              <a:spcBef>
                <a:spcPts val="0"/>
              </a:spcBef>
              <a:spcAft>
                <a:spcPts val="0"/>
              </a:spcAft>
              <a:buNone/>
            </a:pPr>
            <a:r>
              <a:rPr lang="en" sz="2800">
                <a:solidFill>
                  <a:srgbClr val="FFFFFF"/>
                </a:solidFill>
                <a:latin typeface="Merriweather"/>
                <a:ea typeface="Merriweather"/>
                <a:cs typeface="Merriweather"/>
                <a:sym typeface="Merriweather"/>
              </a:rPr>
              <a:t>(2023-04-24 to 2023-04-30)</a:t>
            </a:r>
            <a:endParaRPr sz="2800">
              <a:solidFill>
                <a:srgbClr val="FFFFFF"/>
              </a:solidFill>
              <a:latin typeface="Merriweather"/>
              <a:ea typeface="Merriweather"/>
              <a:cs typeface="Merriweather"/>
              <a:sym typeface="Merriweather"/>
            </a:endParaRPr>
          </a:p>
        </p:txBody>
      </p:sp>
      <p:grpSp>
        <p:nvGrpSpPr>
          <p:cNvPr id="105" name="Google Shape;105;p17"/>
          <p:cNvGrpSpPr/>
          <p:nvPr/>
        </p:nvGrpSpPr>
        <p:grpSpPr>
          <a:xfrm>
            <a:off x="3630624" y="646777"/>
            <a:ext cx="5341798" cy="4136423"/>
            <a:chOff x="-163256" y="1118125"/>
            <a:chExt cx="4758840" cy="3938700"/>
          </a:xfrm>
        </p:grpSpPr>
        <p:grpSp>
          <p:nvGrpSpPr>
            <p:cNvPr id="106" name="Google Shape;106;p17"/>
            <p:cNvGrpSpPr/>
            <p:nvPr/>
          </p:nvGrpSpPr>
          <p:grpSpPr>
            <a:xfrm>
              <a:off x="-163256" y="1118125"/>
              <a:ext cx="4484053" cy="3938700"/>
              <a:chOff x="-186406" y="686775"/>
              <a:chExt cx="4484053" cy="3938700"/>
            </a:xfrm>
          </p:grpSpPr>
          <p:sp>
            <p:nvSpPr>
              <p:cNvPr id="107" name="Google Shape;107;p17"/>
              <p:cNvSpPr txBox="1"/>
              <p:nvPr/>
            </p:nvSpPr>
            <p:spPr>
              <a:xfrm rot="-5400000">
                <a:off x="-1893106" y="2393475"/>
                <a:ext cx="3938700" cy="52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Roboto"/>
                    <a:ea typeface="Roboto"/>
                    <a:cs typeface="Roboto"/>
                    <a:sym typeface="Roboto"/>
                  </a:rPr>
                  <a:t>Headcount</a:t>
                </a:r>
                <a:endParaRPr b="1" sz="1200">
                  <a:latin typeface="Roboto"/>
                  <a:ea typeface="Roboto"/>
                  <a:cs typeface="Roboto"/>
                  <a:sym typeface="Roboto"/>
                </a:endParaRPr>
              </a:p>
            </p:txBody>
          </p:sp>
          <p:sp>
            <p:nvSpPr>
              <p:cNvPr id="108" name="Google Shape;108;p17"/>
              <p:cNvSpPr txBox="1"/>
              <p:nvPr/>
            </p:nvSpPr>
            <p:spPr>
              <a:xfrm>
                <a:off x="211647" y="3995905"/>
                <a:ext cx="4086000" cy="52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Roboto"/>
                    <a:ea typeface="Roboto"/>
                    <a:cs typeface="Roboto"/>
                    <a:sym typeface="Roboto"/>
                  </a:rPr>
                  <a:t>Hour</a:t>
                </a:r>
                <a:endParaRPr b="1" sz="1200">
                  <a:latin typeface="Roboto"/>
                  <a:ea typeface="Roboto"/>
                  <a:cs typeface="Roboto"/>
                  <a:sym typeface="Roboto"/>
                </a:endParaRPr>
              </a:p>
              <a:p>
                <a:pPr indent="0" lvl="0" marL="0" rtl="0" algn="l">
                  <a:spcBef>
                    <a:spcPts val="0"/>
                  </a:spcBef>
                  <a:spcAft>
                    <a:spcPts val="0"/>
                  </a:spcAft>
                  <a:buNone/>
                </a:pPr>
                <a:r>
                  <a:t/>
                </a:r>
                <a:endParaRPr b="1" sz="1500">
                  <a:latin typeface="Roboto"/>
                  <a:ea typeface="Roboto"/>
                  <a:cs typeface="Roboto"/>
                  <a:sym typeface="Roboto"/>
                </a:endParaRPr>
              </a:p>
            </p:txBody>
          </p:sp>
        </p:grpSp>
        <p:sp>
          <p:nvSpPr>
            <p:cNvPr id="109" name="Google Shape;109;p17"/>
            <p:cNvSpPr txBox="1"/>
            <p:nvPr/>
          </p:nvSpPr>
          <p:spPr>
            <a:xfrm>
              <a:off x="-84116" y="1349111"/>
              <a:ext cx="4679700" cy="52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Apr</a:t>
              </a:r>
              <a:r>
                <a:rPr b="1" lang="en">
                  <a:latin typeface="Roboto"/>
                  <a:ea typeface="Roboto"/>
                  <a:cs typeface="Roboto"/>
                  <a:sym typeface="Roboto"/>
                </a:rPr>
                <a:t>.24 - Apr.30(Best Performance Week)</a:t>
              </a:r>
              <a:endParaRPr b="1">
                <a:latin typeface="Roboto"/>
                <a:ea typeface="Roboto"/>
                <a:cs typeface="Roboto"/>
                <a:sym typeface="Roboto"/>
              </a:endParaRPr>
            </a:p>
          </p:txBody>
        </p:sp>
      </p:grpSp>
      <p:sp>
        <p:nvSpPr>
          <p:cNvPr id="110" name="Google Shape;110;p17"/>
          <p:cNvSpPr txBox="1"/>
          <p:nvPr/>
        </p:nvSpPr>
        <p:spPr>
          <a:xfrm>
            <a:off x="0" y="1307788"/>
            <a:ext cx="3726000" cy="29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During one of our model’s best </a:t>
            </a:r>
            <a:r>
              <a:rPr lang="en">
                <a:latin typeface="Roboto"/>
                <a:ea typeface="Roboto"/>
                <a:cs typeface="Roboto"/>
                <a:sym typeface="Roboto"/>
              </a:rPr>
              <a:t>performing</a:t>
            </a:r>
            <a:r>
              <a:rPr lang="en">
                <a:latin typeface="Roboto"/>
                <a:ea typeface="Roboto"/>
                <a:cs typeface="Roboto"/>
                <a:sym typeface="Roboto"/>
              </a:rPr>
              <a:t> weeks, actual and predicted points are closely aligned, showing that the model consistently performed well this week. Overall our model was able to accurately capture the peaks and the </a:t>
            </a:r>
            <a:r>
              <a:rPr lang="en">
                <a:latin typeface="Roboto"/>
                <a:ea typeface="Roboto"/>
                <a:cs typeface="Roboto"/>
                <a:sym typeface="Roboto"/>
              </a:rPr>
              <a:t>valleys, resulting in an accurate forecast.</a:t>
            </a:r>
            <a:endParaRPr sz="1300">
              <a:solidFill>
                <a:schemeClr val="dk2"/>
              </a:solidFill>
              <a:latin typeface="Roboto"/>
              <a:ea typeface="Roboto"/>
              <a:cs typeface="Roboto"/>
              <a:sym typeface="Roboto"/>
            </a:endParaRPr>
          </a:p>
        </p:txBody>
      </p:sp>
      <p:sp>
        <p:nvSpPr>
          <p:cNvPr id="111" name="Google Shape;111;p17"/>
          <p:cNvSpPr txBox="1"/>
          <p:nvPr/>
        </p:nvSpPr>
        <p:spPr>
          <a:xfrm>
            <a:off x="4076252" y="4233643"/>
            <a:ext cx="1047300" cy="5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Roboto"/>
                <a:ea typeface="Roboto"/>
                <a:cs typeface="Roboto"/>
                <a:sym typeface="Roboto"/>
              </a:rPr>
              <a:t>April 24</a:t>
            </a:r>
            <a:endParaRPr b="1" sz="1300">
              <a:latin typeface="Roboto"/>
              <a:ea typeface="Roboto"/>
              <a:cs typeface="Roboto"/>
              <a:sym typeface="Roboto"/>
            </a:endParaRPr>
          </a:p>
        </p:txBody>
      </p:sp>
      <p:sp>
        <p:nvSpPr>
          <p:cNvPr id="112" name="Google Shape;112;p17"/>
          <p:cNvSpPr txBox="1"/>
          <p:nvPr/>
        </p:nvSpPr>
        <p:spPr>
          <a:xfrm>
            <a:off x="8165910" y="4233643"/>
            <a:ext cx="1047300" cy="5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Roboto"/>
                <a:ea typeface="Roboto"/>
                <a:cs typeface="Roboto"/>
                <a:sym typeface="Roboto"/>
              </a:rPr>
              <a:t>April 30</a:t>
            </a:r>
            <a:endParaRPr b="1" sz="1300">
              <a:latin typeface="Roboto"/>
              <a:ea typeface="Roboto"/>
              <a:cs typeface="Roboto"/>
              <a:sym typeface="Roboto"/>
            </a:endParaRPr>
          </a:p>
        </p:txBody>
      </p:sp>
      <p:sp>
        <p:nvSpPr>
          <p:cNvPr id="113" name="Google Shape;113;p17"/>
          <p:cNvSpPr/>
          <p:nvPr/>
        </p:nvSpPr>
        <p:spPr>
          <a:xfrm>
            <a:off x="4349150" y="4025650"/>
            <a:ext cx="4402200" cy="9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nvGrpSpPr>
          <p:cNvPr id="114" name="Google Shape;114;p17"/>
          <p:cNvGrpSpPr/>
          <p:nvPr/>
        </p:nvGrpSpPr>
        <p:grpSpPr>
          <a:xfrm>
            <a:off x="3990050" y="1307783"/>
            <a:ext cx="4802100" cy="2925917"/>
            <a:chOff x="3990050" y="1307783"/>
            <a:chExt cx="4802100" cy="2925917"/>
          </a:xfrm>
        </p:grpSpPr>
        <p:pic>
          <p:nvPicPr>
            <p:cNvPr id="115" name="Google Shape;115;p17"/>
            <p:cNvPicPr preferRelativeResize="0"/>
            <p:nvPr/>
          </p:nvPicPr>
          <p:blipFill>
            <a:blip r:embed="rId4">
              <a:alphaModFix/>
            </a:blip>
            <a:stretch>
              <a:fillRect/>
            </a:stretch>
          </p:blipFill>
          <p:spPr>
            <a:xfrm>
              <a:off x="3990050" y="1307783"/>
              <a:ext cx="4761299" cy="2814238"/>
            </a:xfrm>
            <a:prstGeom prst="rect">
              <a:avLst/>
            </a:prstGeom>
            <a:noFill/>
            <a:ln>
              <a:noFill/>
            </a:ln>
          </p:spPr>
        </p:pic>
        <p:sp>
          <p:nvSpPr>
            <p:cNvPr id="116" name="Google Shape;116;p17"/>
            <p:cNvSpPr/>
            <p:nvPr/>
          </p:nvSpPr>
          <p:spPr>
            <a:xfrm>
              <a:off x="4308350" y="3972400"/>
              <a:ext cx="4483800" cy="26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grpSp>
        <p:nvGrpSpPr>
          <p:cNvPr id="117" name="Google Shape;117;p17"/>
          <p:cNvGrpSpPr/>
          <p:nvPr/>
        </p:nvGrpSpPr>
        <p:grpSpPr>
          <a:xfrm>
            <a:off x="4351200" y="3929050"/>
            <a:ext cx="4414475" cy="441900"/>
            <a:chOff x="4351200" y="3929050"/>
            <a:chExt cx="4414475" cy="441900"/>
          </a:xfrm>
        </p:grpSpPr>
        <p:sp>
          <p:nvSpPr>
            <p:cNvPr id="118" name="Google Shape;118;p17"/>
            <p:cNvSpPr txBox="1"/>
            <p:nvPr/>
          </p:nvSpPr>
          <p:spPr>
            <a:xfrm>
              <a:off x="4351200" y="3929050"/>
              <a:ext cx="345000" cy="4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Roboto"/>
                  <a:ea typeface="Roboto"/>
                  <a:cs typeface="Roboto"/>
                  <a:sym typeface="Roboto"/>
                </a:rPr>
                <a:t>0</a:t>
              </a:r>
              <a:endParaRPr sz="1300">
                <a:latin typeface="Roboto"/>
                <a:ea typeface="Roboto"/>
                <a:cs typeface="Roboto"/>
                <a:sym typeface="Roboto"/>
              </a:endParaRPr>
            </a:p>
          </p:txBody>
        </p:sp>
        <p:sp>
          <p:nvSpPr>
            <p:cNvPr id="119" name="Google Shape;119;p17"/>
            <p:cNvSpPr txBox="1"/>
            <p:nvPr/>
          </p:nvSpPr>
          <p:spPr>
            <a:xfrm>
              <a:off x="4889575" y="3929050"/>
              <a:ext cx="425100" cy="4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Roboto"/>
                  <a:ea typeface="Roboto"/>
                  <a:cs typeface="Roboto"/>
                  <a:sym typeface="Roboto"/>
                </a:rPr>
                <a:t>2</a:t>
              </a:r>
              <a:r>
                <a:rPr lang="en" sz="1300">
                  <a:latin typeface="Roboto"/>
                  <a:ea typeface="Roboto"/>
                  <a:cs typeface="Roboto"/>
                  <a:sym typeface="Roboto"/>
                </a:rPr>
                <a:t>0</a:t>
              </a:r>
              <a:endParaRPr sz="1300">
                <a:latin typeface="Roboto"/>
                <a:ea typeface="Roboto"/>
                <a:cs typeface="Roboto"/>
                <a:sym typeface="Roboto"/>
              </a:endParaRPr>
            </a:p>
          </p:txBody>
        </p:sp>
        <p:sp>
          <p:nvSpPr>
            <p:cNvPr id="120" name="Google Shape;120;p17"/>
            <p:cNvSpPr txBox="1"/>
            <p:nvPr/>
          </p:nvSpPr>
          <p:spPr>
            <a:xfrm>
              <a:off x="5400875" y="3929050"/>
              <a:ext cx="425100" cy="4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Roboto"/>
                  <a:ea typeface="Roboto"/>
                  <a:cs typeface="Roboto"/>
                  <a:sym typeface="Roboto"/>
                </a:rPr>
                <a:t>40</a:t>
              </a:r>
              <a:endParaRPr sz="1300">
                <a:latin typeface="Roboto"/>
                <a:ea typeface="Roboto"/>
                <a:cs typeface="Roboto"/>
                <a:sym typeface="Roboto"/>
              </a:endParaRPr>
            </a:p>
          </p:txBody>
        </p:sp>
        <p:sp>
          <p:nvSpPr>
            <p:cNvPr id="121" name="Google Shape;121;p17"/>
            <p:cNvSpPr txBox="1"/>
            <p:nvPr/>
          </p:nvSpPr>
          <p:spPr>
            <a:xfrm>
              <a:off x="5981200" y="3929050"/>
              <a:ext cx="425100" cy="4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Roboto"/>
                  <a:ea typeface="Roboto"/>
                  <a:cs typeface="Roboto"/>
                  <a:sym typeface="Roboto"/>
                </a:rPr>
                <a:t>6</a:t>
              </a:r>
              <a:r>
                <a:rPr lang="en" sz="1300">
                  <a:latin typeface="Roboto"/>
                  <a:ea typeface="Roboto"/>
                  <a:cs typeface="Roboto"/>
                  <a:sym typeface="Roboto"/>
                </a:rPr>
                <a:t>0</a:t>
              </a:r>
              <a:endParaRPr sz="1300">
                <a:latin typeface="Roboto"/>
                <a:ea typeface="Roboto"/>
                <a:cs typeface="Roboto"/>
                <a:sym typeface="Roboto"/>
              </a:endParaRPr>
            </a:p>
          </p:txBody>
        </p:sp>
        <p:sp>
          <p:nvSpPr>
            <p:cNvPr id="122" name="Google Shape;122;p17"/>
            <p:cNvSpPr txBox="1"/>
            <p:nvPr/>
          </p:nvSpPr>
          <p:spPr>
            <a:xfrm>
              <a:off x="6561525" y="3929050"/>
              <a:ext cx="425100" cy="4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Roboto"/>
                  <a:ea typeface="Roboto"/>
                  <a:cs typeface="Roboto"/>
                  <a:sym typeface="Roboto"/>
                </a:rPr>
                <a:t>8</a:t>
              </a:r>
              <a:r>
                <a:rPr lang="en" sz="1300">
                  <a:latin typeface="Roboto"/>
                  <a:ea typeface="Roboto"/>
                  <a:cs typeface="Roboto"/>
                  <a:sym typeface="Roboto"/>
                </a:rPr>
                <a:t>0</a:t>
              </a:r>
              <a:endParaRPr sz="1300">
                <a:latin typeface="Roboto"/>
                <a:ea typeface="Roboto"/>
                <a:cs typeface="Roboto"/>
                <a:sym typeface="Roboto"/>
              </a:endParaRPr>
            </a:p>
          </p:txBody>
        </p:sp>
        <p:sp>
          <p:nvSpPr>
            <p:cNvPr id="123" name="Google Shape;123;p17"/>
            <p:cNvSpPr txBox="1"/>
            <p:nvPr/>
          </p:nvSpPr>
          <p:spPr>
            <a:xfrm>
              <a:off x="7062825" y="3929050"/>
              <a:ext cx="643800" cy="4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Roboto"/>
                  <a:ea typeface="Roboto"/>
                  <a:cs typeface="Roboto"/>
                  <a:sym typeface="Roboto"/>
                </a:rPr>
                <a:t>100</a:t>
              </a:r>
              <a:endParaRPr sz="1300">
                <a:latin typeface="Roboto"/>
                <a:ea typeface="Roboto"/>
                <a:cs typeface="Roboto"/>
                <a:sym typeface="Roboto"/>
              </a:endParaRPr>
            </a:p>
          </p:txBody>
        </p:sp>
        <p:sp>
          <p:nvSpPr>
            <p:cNvPr id="124" name="Google Shape;124;p17"/>
            <p:cNvSpPr txBox="1"/>
            <p:nvPr/>
          </p:nvSpPr>
          <p:spPr>
            <a:xfrm>
              <a:off x="7618950" y="3929050"/>
              <a:ext cx="643800" cy="4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Roboto"/>
                  <a:ea typeface="Roboto"/>
                  <a:cs typeface="Roboto"/>
                  <a:sym typeface="Roboto"/>
                </a:rPr>
                <a:t>120</a:t>
              </a:r>
              <a:endParaRPr sz="1300">
                <a:latin typeface="Roboto"/>
                <a:ea typeface="Roboto"/>
                <a:cs typeface="Roboto"/>
                <a:sym typeface="Roboto"/>
              </a:endParaRPr>
            </a:p>
          </p:txBody>
        </p:sp>
        <p:sp>
          <p:nvSpPr>
            <p:cNvPr id="125" name="Google Shape;125;p17"/>
            <p:cNvSpPr txBox="1"/>
            <p:nvPr/>
          </p:nvSpPr>
          <p:spPr>
            <a:xfrm>
              <a:off x="8233475" y="3929050"/>
              <a:ext cx="532200" cy="4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Roboto"/>
                  <a:ea typeface="Roboto"/>
                  <a:cs typeface="Roboto"/>
                  <a:sym typeface="Roboto"/>
                </a:rPr>
                <a:t>1</a:t>
              </a:r>
              <a:r>
                <a:rPr lang="en" sz="1300">
                  <a:latin typeface="Roboto"/>
                  <a:ea typeface="Roboto"/>
                  <a:cs typeface="Roboto"/>
                  <a:sym typeface="Roboto"/>
                </a:rPr>
                <a:t>40</a:t>
              </a:r>
              <a:endParaRPr sz="1300">
                <a:latin typeface="Roboto"/>
                <a:ea typeface="Roboto"/>
                <a:cs typeface="Roboto"/>
                <a:sym typeface="Roboto"/>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62"/>
          <p:cNvSpPr txBox="1"/>
          <p:nvPr>
            <p:ph type="title"/>
          </p:nvPr>
        </p:nvSpPr>
        <p:spPr>
          <a:xfrm>
            <a:off x="311700" y="196175"/>
            <a:ext cx="6758700" cy="1244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600"/>
              <a:t>Weather</a:t>
            </a:r>
            <a:endParaRPr sz="3600"/>
          </a:p>
        </p:txBody>
      </p:sp>
      <p:sp>
        <p:nvSpPr>
          <p:cNvPr id="609" name="Google Shape;609;p62"/>
          <p:cNvSpPr txBox="1"/>
          <p:nvPr>
            <p:ph idx="1" type="body"/>
          </p:nvPr>
        </p:nvSpPr>
        <p:spPr>
          <a:xfrm>
            <a:off x="311700" y="1547875"/>
            <a:ext cx="8090100" cy="277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u="sng">
                <a:solidFill>
                  <a:schemeClr val="hlink"/>
                </a:solidFill>
                <a:hlinkClick r:id="rId3"/>
              </a:rPr>
              <a:t>https://drive.google.com/drive/folders/1jNK8_O7Lebj_4Tu57hHd6ShV9gfd2QWF?usp=drive_link</a:t>
            </a:r>
            <a:endParaRPr sz="2400">
              <a:solidFill>
                <a:srgbClr val="FFFFFF"/>
              </a:solidFill>
            </a:endParaRPr>
          </a:p>
          <a:p>
            <a:pPr indent="0" lvl="0" marL="0" rtl="0" algn="l">
              <a:spcBef>
                <a:spcPts val="1200"/>
              </a:spcBef>
              <a:spcAft>
                <a:spcPts val="1200"/>
              </a:spcAft>
              <a:buNone/>
            </a:pPr>
            <a:r>
              <a:t/>
            </a:r>
            <a:endParaRPr sz="2400">
              <a:solidFill>
                <a:srgbClr val="FFFFFF"/>
              </a:solidFill>
            </a:endParaRPr>
          </a:p>
        </p:txBody>
      </p:sp>
      <p:sp>
        <p:nvSpPr>
          <p:cNvPr id="610" name="Google Shape;610;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63"/>
          <p:cNvSpPr txBox="1"/>
          <p:nvPr>
            <p:ph type="title"/>
          </p:nvPr>
        </p:nvSpPr>
        <p:spPr>
          <a:xfrm>
            <a:off x="261800" y="219725"/>
            <a:ext cx="5334900" cy="69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000"/>
              <a:t>Seasonal and Trend Graph</a:t>
            </a:r>
            <a:endParaRPr sz="3000"/>
          </a:p>
        </p:txBody>
      </p:sp>
      <p:sp>
        <p:nvSpPr>
          <p:cNvPr id="616" name="Google Shape;616;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17" name="Google Shape;617;p63"/>
          <p:cNvPicPr preferRelativeResize="0"/>
          <p:nvPr/>
        </p:nvPicPr>
        <p:blipFill>
          <a:blip r:embed="rId3">
            <a:alphaModFix/>
          </a:blip>
          <a:stretch>
            <a:fillRect/>
          </a:stretch>
        </p:blipFill>
        <p:spPr>
          <a:xfrm>
            <a:off x="637300" y="1589077"/>
            <a:ext cx="7597773" cy="256574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23" name="Google Shape;623;p64"/>
          <p:cNvSpPr txBox="1"/>
          <p:nvPr/>
        </p:nvSpPr>
        <p:spPr>
          <a:xfrm>
            <a:off x="276300" y="89250"/>
            <a:ext cx="3970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Roboto"/>
                <a:ea typeface="Roboto"/>
                <a:cs typeface="Roboto"/>
                <a:sym typeface="Roboto"/>
              </a:rPr>
              <a:t>Aggregated Day of Month Headcount </a:t>
            </a:r>
            <a:r>
              <a:rPr lang="en" sz="1300">
                <a:solidFill>
                  <a:schemeClr val="lt1"/>
                </a:solidFill>
                <a:latin typeface="Roboto"/>
                <a:ea typeface="Roboto"/>
                <a:cs typeface="Roboto"/>
                <a:sym typeface="Roboto"/>
              </a:rPr>
              <a:t>Distribution </a:t>
            </a:r>
            <a:endParaRPr sz="1300">
              <a:solidFill>
                <a:schemeClr val="lt1"/>
              </a:solidFill>
              <a:latin typeface="Roboto"/>
              <a:ea typeface="Roboto"/>
              <a:cs typeface="Roboto"/>
              <a:sym typeface="Roboto"/>
            </a:endParaRPr>
          </a:p>
        </p:txBody>
      </p:sp>
      <p:pic>
        <p:nvPicPr>
          <p:cNvPr id="624" name="Google Shape;624;p64"/>
          <p:cNvPicPr preferRelativeResize="0"/>
          <p:nvPr/>
        </p:nvPicPr>
        <p:blipFill>
          <a:blip r:embed="rId3">
            <a:alphaModFix/>
          </a:blip>
          <a:stretch>
            <a:fillRect/>
          </a:stretch>
        </p:blipFill>
        <p:spPr>
          <a:xfrm>
            <a:off x="98100" y="550775"/>
            <a:ext cx="7221148" cy="4411451"/>
          </a:xfrm>
          <a:prstGeom prst="rect">
            <a:avLst/>
          </a:prstGeom>
          <a:noFill/>
          <a:ln>
            <a:noFill/>
          </a:ln>
        </p:spPr>
      </p:pic>
      <p:sp>
        <p:nvSpPr>
          <p:cNvPr id="625" name="Google Shape;625;p64"/>
          <p:cNvSpPr txBox="1"/>
          <p:nvPr/>
        </p:nvSpPr>
        <p:spPr>
          <a:xfrm>
            <a:off x="7535450" y="641800"/>
            <a:ext cx="1636500" cy="338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Roboto"/>
                <a:ea typeface="Roboto"/>
                <a:cs typeface="Roboto"/>
                <a:sym typeface="Roboto"/>
              </a:rPr>
              <a:t>Generally, 95% of the predictions falls within (-200,200) on average</a:t>
            </a:r>
            <a:endParaRPr sz="1300">
              <a:solidFill>
                <a:schemeClr val="lt1"/>
              </a:solidFill>
              <a:latin typeface="Roboto"/>
              <a:ea typeface="Roboto"/>
              <a:cs typeface="Roboto"/>
              <a:sym typeface="Roboto"/>
            </a:endParaRPr>
          </a:p>
          <a:p>
            <a:pPr indent="0" lvl="0" marL="0" rtl="0" algn="l">
              <a:spcBef>
                <a:spcPts val="0"/>
              </a:spcBef>
              <a:spcAft>
                <a:spcPts val="0"/>
              </a:spcAft>
              <a:buNone/>
            </a:pPr>
            <a:r>
              <a:t/>
            </a:r>
            <a:endParaRPr sz="1300">
              <a:solidFill>
                <a:schemeClr val="lt1"/>
              </a:solidFill>
              <a:latin typeface="Roboto"/>
              <a:ea typeface="Roboto"/>
              <a:cs typeface="Roboto"/>
              <a:sym typeface="Roboto"/>
            </a:endParaRPr>
          </a:p>
          <a:p>
            <a:pPr indent="0" lvl="0" marL="0" rtl="0" algn="l">
              <a:spcBef>
                <a:spcPts val="0"/>
              </a:spcBef>
              <a:spcAft>
                <a:spcPts val="0"/>
              </a:spcAft>
              <a:buNone/>
            </a:pPr>
            <a:r>
              <a:rPr lang="en" sz="1300">
                <a:solidFill>
                  <a:schemeClr val="lt1"/>
                </a:solidFill>
                <a:latin typeface="Roboto"/>
                <a:ea typeface="Roboto"/>
                <a:cs typeface="Roboto"/>
                <a:sym typeface="Roboto"/>
              </a:rPr>
              <a:t>Example of looking at data:</a:t>
            </a:r>
            <a:endParaRPr sz="1300">
              <a:solidFill>
                <a:schemeClr val="lt1"/>
              </a:solidFill>
              <a:latin typeface="Roboto"/>
              <a:ea typeface="Roboto"/>
              <a:cs typeface="Roboto"/>
              <a:sym typeface="Roboto"/>
            </a:endParaRPr>
          </a:p>
          <a:p>
            <a:pPr indent="0" lvl="0" marL="0" rtl="0" algn="l">
              <a:spcBef>
                <a:spcPts val="0"/>
              </a:spcBef>
              <a:spcAft>
                <a:spcPts val="0"/>
              </a:spcAft>
              <a:buNone/>
            </a:pPr>
            <a:r>
              <a:rPr lang="en" sz="1300">
                <a:solidFill>
                  <a:schemeClr val="lt1"/>
                </a:solidFill>
                <a:latin typeface="Roboto"/>
                <a:ea typeface="Roboto"/>
                <a:cs typeface="Roboto"/>
                <a:sym typeface="Roboto"/>
              </a:rPr>
              <a:t>For all 1st day of month, 95% of headcount difference falls within (-150,150) range</a:t>
            </a:r>
            <a:endParaRPr sz="1300">
              <a:solidFill>
                <a:schemeClr val="lt1"/>
              </a:solidFill>
              <a:latin typeface="Roboto"/>
              <a:ea typeface="Roboto"/>
              <a:cs typeface="Roboto"/>
              <a:sym typeface="Roboto"/>
            </a:endParaRPr>
          </a:p>
          <a:p>
            <a:pPr indent="0" lvl="0" marL="0" rtl="0" algn="l">
              <a:spcBef>
                <a:spcPts val="0"/>
              </a:spcBef>
              <a:spcAft>
                <a:spcPts val="0"/>
              </a:spcAft>
              <a:buNone/>
            </a:pPr>
            <a:r>
              <a:t/>
            </a:r>
            <a:endParaRPr sz="1300">
              <a:solidFill>
                <a:schemeClr val="lt1"/>
              </a:solidFill>
              <a:latin typeface="Roboto"/>
              <a:ea typeface="Roboto"/>
              <a:cs typeface="Roboto"/>
              <a:sym typeface="Roboto"/>
            </a:endParaRPr>
          </a:p>
          <a:p>
            <a:pPr indent="0" lvl="0" marL="0" rtl="0" algn="l">
              <a:spcBef>
                <a:spcPts val="0"/>
              </a:spcBef>
              <a:spcAft>
                <a:spcPts val="0"/>
              </a:spcAft>
              <a:buNone/>
            </a:pPr>
            <a:r>
              <a:rPr lang="en" sz="1300">
                <a:solidFill>
                  <a:schemeClr val="lt1"/>
                </a:solidFill>
                <a:latin typeface="Roboto"/>
                <a:ea typeface="Roboto"/>
                <a:cs typeface="Roboto"/>
                <a:sym typeface="Roboto"/>
              </a:rPr>
              <a:t>Best day: 13th, worst day 3rd</a:t>
            </a:r>
            <a:endParaRPr sz="1300">
              <a:solidFill>
                <a:schemeClr val="lt1"/>
              </a:solidFill>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31" name="Google Shape;631;p65"/>
          <p:cNvSpPr txBox="1"/>
          <p:nvPr/>
        </p:nvSpPr>
        <p:spPr>
          <a:xfrm>
            <a:off x="7137175" y="505250"/>
            <a:ext cx="2034600" cy="278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Roboto"/>
                <a:ea typeface="Roboto"/>
                <a:cs typeface="Roboto"/>
                <a:sym typeface="Roboto"/>
              </a:rPr>
              <a:t>It plots the correlation between (whether there is promo) and Predict-Actual on each day of month </a:t>
            </a:r>
            <a:endParaRPr sz="1300">
              <a:solidFill>
                <a:schemeClr val="lt1"/>
              </a:solidFill>
              <a:latin typeface="Roboto"/>
              <a:ea typeface="Roboto"/>
              <a:cs typeface="Roboto"/>
              <a:sym typeface="Roboto"/>
            </a:endParaRPr>
          </a:p>
          <a:p>
            <a:pPr indent="0" lvl="0" marL="0" rtl="0" algn="l">
              <a:spcBef>
                <a:spcPts val="0"/>
              </a:spcBef>
              <a:spcAft>
                <a:spcPts val="0"/>
              </a:spcAft>
              <a:buNone/>
            </a:pPr>
            <a:r>
              <a:t/>
            </a:r>
            <a:endParaRPr sz="1300">
              <a:solidFill>
                <a:schemeClr val="lt1"/>
              </a:solidFill>
              <a:latin typeface="Roboto"/>
              <a:ea typeface="Roboto"/>
              <a:cs typeface="Roboto"/>
              <a:sym typeface="Roboto"/>
            </a:endParaRPr>
          </a:p>
          <a:p>
            <a:pPr indent="0" lvl="0" marL="0" rtl="0" algn="l">
              <a:spcBef>
                <a:spcPts val="0"/>
              </a:spcBef>
              <a:spcAft>
                <a:spcPts val="0"/>
              </a:spcAft>
              <a:buNone/>
            </a:pPr>
            <a:r>
              <a:rPr lang="en" sz="1300">
                <a:solidFill>
                  <a:schemeClr val="lt1"/>
                </a:solidFill>
                <a:latin typeface="Roboto"/>
                <a:ea typeface="Roboto"/>
                <a:cs typeface="Roboto"/>
                <a:sym typeface="Roboto"/>
              </a:rPr>
              <a:t>High correlation score does not guarantee short difference distribution range</a:t>
            </a:r>
            <a:endParaRPr sz="1300">
              <a:solidFill>
                <a:schemeClr val="lt1"/>
              </a:solidFill>
              <a:latin typeface="Roboto"/>
              <a:ea typeface="Roboto"/>
              <a:cs typeface="Roboto"/>
              <a:sym typeface="Roboto"/>
            </a:endParaRPr>
          </a:p>
          <a:p>
            <a:pPr indent="0" lvl="0" marL="0" rtl="0" algn="l">
              <a:spcBef>
                <a:spcPts val="0"/>
              </a:spcBef>
              <a:spcAft>
                <a:spcPts val="0"/>
              </a:spcAft>
              <a:buNone/>
            </a:pPr>
            <a:r>
              <a:t/>
            </a:r>
            <a:endParaRPr sz="1300">
              <a:solidFill>
                <a:schemeClr val="lt1"/>
              </a:solidFill>
              <a:latin typeface="Roboto"/>
              <a:ea typeface="Roboto"/>
              <a:cs typeface="Roboto"/>
              <a:sym typeface="Roboto"/>
            </a:endParaRPr>
          </a:p>
          <a:p>
            <a:pPr indent="0" lvl="0" marL="0" rtl="0" algn="l">
              <a:spcBef>
                <a:spcPts val="0"/>
              </a:spcBef>
              <a:spcAft>
                <a:spcPts val="0"/>
              </a:spcAft>
              <a:buNone/>
            </a:pPr>
            <a:r>
              <a:rPr lang="en" sz="1300">
                <a:solidFill>
                  <a:schemeClr val="lt1"/>
                </a:solidFill>
                <a:latin typeface="Roboto"/>
                <a:ea typeface="Roboto"/>
                <a:cs typeface="Roboto"/>
                <a:sym typeface="Roboto"/>
              </a:rPr>
              <a:t>Nothing we can conclude here</a:t>
            </a:r>
            <a:endParaRPr sz="1300">
              <a:solidFill>
                <a:schemeClr val="lt1"/>
              </a:solidFill>
              <a:latin typeface="Roboto"/>
              <a:ea typeface="Roboto"/>
              <a:cs typeface="Roboto"/>
              <a:sym typeface="Roboto"/>
            </a:endParaRPr>
          </a:p>
        </p:txBody>
      </p:sp>
      <p:pic>
        <p:nvPicPr>
          <p:cNvPr id="632" name="Google Shape;632;p65"/>
          <p:cNvPicPr preferRelativeResize="0"/>
          <p:nvPr/>
        </p:nvPicPr>
        <p:blipFill>
          <a:blip r:embed="rId3">
            <a:alphaModFix/>
          </a:blip>
          <a:stretch>
            <a:fillRect/>
          </a:stretch>
        </p:blipFill>
        <p:spPr>
          <a:xfrm>
            <a:off x="152400" y="152400"/>
            <a:ext cx="6510897" cy="483869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38" name="Google Shape;638;p66"/>
          <p:cNvPicPr preferRelativeResize="0"/>
          <p:nvPr/>
        </p:nvPicPr>
        <p:blipFill>
          <a:blip r:embed="rId3">
            <a:alphaModFix/>
          </a:blip>
          <a:stretch>
            <a:fillRect/>
          </a:stretch>
        </p:blipFill>
        <p:spPr>
          <a:xfrm>
            <a:off x="152400" y="2086975"/>
            <a:ext cx="4003750" cy="2904125"/>
          </a:xfrm>
          <a:prstGeom prst="rect">
            <a:avLst/>
          </a:prstGeom>
          <a:noFill/>
          <a:ln>
            <a:noFill/>
          </a:ln>
        </p:spPr>
      </p:pic>
      <p:sp>
        <p:nvSpPr>
          <p:cNvPr id="639" name="Google Shape;639;p66"/>
          <p:cNvSpPr txBox="1"/>
          <p:nvPr/>
        </p:nvSpPr>
        <p:spPr>
          <a:xfrm>
            <a:off x="207100" y="1449750"/>
            <a:ext cx="3709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Roboto"/>
                <a:ea typeface="Roboto"/>
                <a:cs typeface="Roboto"/>
                <a:sym typeface="Roboto"/>
              </a:rPr>
              <a:t>Day 7 of month </a:t>
            </a:r>
            <a:r>
              <a:rPr lang="en" sz="1300">
                <a:solidFill>
                  <a:schemeClr val="lt1"/>
                </a:solidFill>
                <a:latin typeface="Roboto"/>
                <a:ea typeface="Roboto"/>
                <a:cs typeface="Roboto"/>
                <a:sym typeface="Roboto"/>
              </a:rPr>
              <a:t>Distribution</a:t>
            </a:r>
            <a:r>
              <a:rPr lang="en" sz="1300">
                <a:solidFill>
                  <a:schemeClr val="lt1"/>
                </a:solidFill>
                <a:latin typeface="Roboto"/>
                <a:ea typeface="Roboto"/>
                <a:cs typeface="Roboto"/>
                <a:sym typeface="Roboto"/>
              </a:rPr>
              <a:t> plot(Worst day)</a:t>
            </a:r>
            <a:endParaRPr sz="1300">
              <a:solidFill>
                <a:schemeClr val="lt1"/>
              </a:solidFill>
              <a:latin typeface="Roboto"/>
              <a:ea typeface="Roboto"/>
              <a:cs typeface="Roboto"/>
              <a:sym typeface="Roboto"/>
            </a:endParaRPr>
          </a:p>
        </p:txBody>
      </p:sp>
      <p:pic>
        <p:nvPicPr>
          <p:cNvPr id="640" name="Google Shape;640;p66"/>
          <p:cNvPicPr preferRelativeResize="0"/>
          <p:nvPr/>
        </p:nvPicPr>
        <p:blipFill>
          <a:blip r:embed="rId4">
            <a:alphaModFix/>
          </a:blip>
          <a:stretch>
            <a:fillRect/>
          </a:stretch>
        </p:blipFill>
        <p:spPr>
          <a:xfrm>
            <a:off x="4963700" y="2160313"/>
            <a:ext cx="3777550" cy="2757450"/>
          </a:xfrm>
          <a:prstGeom prst="rect">
            <a:avLst/>
          </a:prstGeom>
          <a:noFill/>
          <a:ln>
            <a:noFill/>
          </a:ln>
        </p:spPr>
      </p:pic>
      <p:sp>
        <p:nvSpPr>
          <p:cNvPr id="641" name="Google Shape;641;p66"/>
          <p:cNvSpPr txBox="1"/>
          <p:nvPr/>
        </p:nvSpPr>
        <p:spPr>
          <a:xfrm>
            <a:off x="5305100" y="1552150"/>
            <a:ext cx="3866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Roboto"/>
                <a:ea typeface="Roboto"/>
                <a:cs typeface="Roboto"/>
                <a:sym typeface="Roboto"/>
              </a:rPr>
              <a:t>Day 6 of month Distribution plot(Best Day)</a:t>
            </a:r>
            <a:endParaRPr sz="1300">
              <a:solidFill>
                <a:schemeClr val="lt1"/>
              </a:solidFill>
              <a:latin typeface="Roboto"/>
              <a:ea typeface="Roboto"/>
              <a:cs typeface="Roboto"/>
              <a:sym typeface="Roboto"/>
            </a:endParaRPr>
          </a:p>
        </p:txBody>
      </p:sp>
      <p:sp>
        <p:nvSpPr>
          <p:cNvPr id="642" name="Google Shape;642;p66"/>
          <p:cNvSpPr txBox="1"/>
          <p:nvPr/>
        </p:nvSpPr>
        <p:spPr>
          <a:xfrm>
            <a:off x="434700" y="300425"/>
            <a:ext cx="6554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lt1"/>
                </a:solidFill>
                <a:latin typeface="Roboto"/>
                <a:ea typeface="Roboto"/>
                <a:cs typeface="Roboto"/>
                <a:sym typeface="Roboto"/>
              </a:rPr>
              <a:t>Day of Month Detail Break Down</a:t>
            </a:r>
            <a:endParaRPr sz="2500">
              <a:solidFill>
                <a:schemeClr val="lt1"/>
              </a:solidFill>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48" name="Google Shape;648;p67"/>
          <p:cNvSpPr txBox="1"/>
          <p:nvPr/>
        </p:nvSpPr>
        <p:spPr>
          <a:xfrm>
            <a:off x="1480250" y="3989775"/>
            <a:ext cx="1381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Roboto"/>
                <a:ea typeface="Roboto"/>
                <a:cs typeface="Roboto"/>
                <a:sym typeface="Roboto"/>
              </a:rPr>
              <a:t>Actual - Predict</a:t>
            </a:r>
            <a:endParaRPr sz="1300">
              <a:solidFill>
                <a:schemeClr val="lt1"/>
              </a:solidFill>
              <a:latin typeface="Roboto"/>
              <a:ea typeface="Roboto"/>
              <a:cs typeface="Roboto"/>
              <a:sym typeface="Roboto"/>
            </a:endParaRPr>
          </a:p>
        </p:txBody>
      </p:sp>
      <p:sp>
        <p:nvSpPr>
          <p:cNvPr id="649" name="Google Shape;649;p67"/>
          <p:cNvSpPr txBox="1"/>
          <p:nvPr/>
        </p:nvSpPr>
        <p:spPr>
          <a:xfrm>
            <a:off x="296600" y="129725"/>
            <a:ext cx="4175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Roboto"/>
                <a:ea typeface="Roboto"/>
                <a:cs typeface="Roboto"/>
                <a:sym typeface="Roboto"/>
              </a:rPr>
              <a:t>Difference Distribution Comparison Graph for each Hour</a:t>
            </a:r>
            <a:endParaRPr sz="1200">
              <a:solidFill>
                <a:schemeClr val="lt1"/>
              </a:solidFill>
              <a:latin typeface="Roboto"/>
              <a:ea typeface="Roboto"/>
              <a:cs typeface="Roboto"/>
              <a:sym typeface="Roboto"/>
            </a:endParaRPr>
          </a:p>
        </p:txBody>
      </p:sp>
      <p:sp>
        <p:nvSpPr>
          <p:cNvPr id="650" name="Google Shape;650;p67"/>
          <p:cNvSpPr txBox="1"/>
          <p:nvPr/>
        </p:nvSpPr>
        <p:spPr>
          <a:xfrm>
            <a:off x="199575" y="4336675"/>
            <a:ext cx="8456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Density is the same as frequency of specific headcount interval.</a:t>
            </a:r>
            <a:endParaRPr>
              <a:solidFill>
                <a:schemeClr val="lt1"/>
              </a:solidFill>
            </a:endParaRPr>
          </a:p>
          <a:p>
            <a:pPr indent="0" lvl="0" marL="0" rtl="0" algn="l">
              <a:spcBef>
                <a:spcPts val="0"/>
              </a:spcBef>
              <a:spcAft>
                <a:spcPts val="0"/>
              </a:spcAft>
              <a:buNone/>
            </a:pPr>
            <a:r>
              <a:rPr lang="en">
                <a:solidFill>
                  <a:schemeClr val="lt1"/>
                </a:solidFill>
              </a:rPr>
              <a:t>Achieve </a:t>
            </a:r>
            <a:r>
              <a:rPr b="1" lang="en" u="sng">
                <a:solidFill>
                  <a:schemeClr val="lt1"/>
                </a:solidFill>
              </a:rPr>
              <a:t>low </a:t>
            </a:r>
            <a:r>
              <a:rPr lang="en">
                <a:solidFill>
                  <a:schemeClr val="lt1"/>
                </a:solidFill>
              </a:rPr>
              <a:t>difference during low headcount period(hour 6,7) while having </a:t>
            </a:r>
            <a:r>
              <a:rPr b="1" lang="en" u="sng">
                <a:solidFill>
                  <a:schemeClr val="lt1"/>
                </a:solidFill>
              </a:rPr>
              <a:t>low </a:t>
            </a:r>
            <a:r>
              <a:rPr lang="en">
                <a:solidFill>
                  <a:schemeClr val="lt1"/>
                </a:solidFill>
              </a:rPr>
              <a:t>percentage differences during high headcount hours(hour 18~20)</a:t>
            </a:r>
            <a:endParaRPr>
              <a:solidFill>
                <a:schemeClr val="lt1"/>
              </a:solidFill>
            </a:endParaRPr>
          </a:p>
          <a:p>
            <a:pPr indent="0" lvl="0" marL="0" rtl="0" algn="l">
              <a:spcBef>
                <a:spcPts val="0"/>
              </a:spcBef>
              <a:spcAft>
                <a:spcPts val="0"/>
              </a:spcAft>
              <a:buNone/>
            </a:pPr>
            <a:r>
              <a:t/>
            </a:r>
            <a:endParaRPr>
              <a:solidFill>
                <a:schemeClr val="lt1"/>
              </a:solidFill>
            </a:endParaRPr>
          </a:p>
        </p:txBody>
      </p:sp>
      <p:pic>
        <p:nvPicPr>
          <p:cNvPr id="651" name="Google Shape;651;p67"/>
          <p:cNvPicPr preferRelativeResize="0"/>
          <p:nvPr/>
        </p:nvPicPr>
        <p:blipFill>
          <a:blip r:embed="rId3">
            <a:alphaModFix/>
          </a:blip>
          <a:stretch>
            <a:fillRect/>
          </a:stretch>
        </p:blipFill>
        <p:spPr>
          <a:xfrm>
            <a:off x="4571999" y="578775"/>
            <a:ext cx="4083975" cy="3411000"/>
          </a:xfrm>
          <a:prstGeom prst="rect">
            <a:avLst/>
          </a:prstGeom>
          <a:noFill/>
          <a:ln>
            <a:noFill/>
          </a:ln>
        </p:spPr>
      </p:pic>
      <p:pic>
        <p:nvPicPr>
          <p:cNvPr id="652" name="Google Shape;652;p67"/>
          <p:cNvPicPr preferRelativeResize="0"/>
          <p:nvPr/>
        </p:nvPicPr>
        <p:blipFill>
          <a:blip r:embed="rId4">
            <a:alphaModFix/>
          </a:blip>
          <a:stretch>
            <a:fillRect/>
          </a:stretch>
        </p:blipFill>
        <p:spPr>
          <a:xfrm>
            <a:off x="152400" y="514625"/>
            <a:ext cx="4037500" cy="3411000"/>
          </a:xfrm>
          <a:prstGeom prst="rect">
            <a:avLst/>
          </a:prstGeom>
          <a:noFill/>
          <a:ln>
            <a:noFill/>
          </a:ln>
        </p:spPr>
      </p:pic>
      <p:sp>
        <p:nvSpPr>
          <p:cNvPr id="653" name="Google Shape;653;p67"/>
          <p:cNvSpPr txBox="1"/>
          <p:nvPr/>
        </p:nvSpPr>
        <p:spPr>
          <a:xfrm>
            <a:off x="4282800" y="129725"/>
            <a:ext cx="4923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Roboto"/>
                <a:ea typeface="Roboto"/>
                <a:cs typeface="Roboto"/>
                <a:sym typeface="Roboto"/>
              </a:rPr>
              <a:t>Percentage Difference Distribution Comparison Graph for certain hour</a:t>
            </a:r>
            <a:endParaRPr sz="1300">
              <a:solidFill>
                <a:schemeClr val="lt1"/>
              </a:solidFill>
              <a:latin typeface="Roboto"/>
              <a:ea typeface="Roboto"/>
              <a:cs typeface="Roboto"/>
              <a:sym typeface="Roboto"/>
            </a:endParaRPr>
          </a:p>
        </p:txBody>
      </p:sp>
      <p:sp>
        <p:nvSpPr>
          <p:cNvPr id="654" name="Google Shape;654;p67"/>
          <p:cNvSpPr txBox="1"/>
          <p:nvPr/>
        </p:nvSpPr>
        <p:spPr>
          <a:xfrm>
            <a:off x="5251325" y="4047175"/>
            <a:ext cx="3513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Roboto"/>
                <a:ea typeface="Roboto"/>
                <a:cs typeface="Roboto"/>
                <a:sym typeface="Roboto"/>
              </a:rPr>
              <a:t>(</a:t>
            </a:r>
            <a:r>
              <a:rPr lang="en" sz="1300">
                <a:solidFill>
                  <a:schemeClr val="lt1"/>
                </a:solidFill>
                <a:latin typeface="Roboto"/>
                <a:ea typeface="Roboto"/>
                <a:cs typeface="Roboto"/>
                <a:sym typeface="Roboto"/>
              </a:rPr>
              <a:t>Actual - Predict)/Actual  * 100%</a:t>
            </a:r>
            <a:endParaRPr sz="1300">
              <a:solidFill>
                <a:schemeClr val="lt1"/>
              </a:solidFill>
              <a:latin typeface="Roboto"/>
              <a:ea typeface="Roboto"/>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60" name="Google Shape;660;p68"/>
          <p:cNvSpPr txBox="1"/>
          <p:nvPr/>
        </p:nvSpPr>
        <p:spPr>
          <a:xfrm>
            <a:off x="571250" y="266275"/>
            <a:ext cx="6554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Roboto"/>
                <a:ea typeface="Roboto"/>
                <a:cs typeface="Roboto"/>
                <a:sym typeface="Roboto"/>
              </a:rPr>
              <a:t>Hour 18 Year 2023 Distribution</a:t>
            </a:r>
            <a:endParaRPr sz="1300">
              <a:solidFill>
                <a:schemeClr val="lt1"/>
              </a:solidFill>
              <a:latin typeface="Roboto"/>
              <a:ea typeface="Roboto"/>
              <a:cs typeface="Roboto"/>
              <a:sym typeface="Roboto"/>
            </a:endParaRPr>
          </a:p>
        </p:txBody>
      </p:sp>
      <p:pic>
        <p:nvPicPr>
          <p:cNvPr id="661" name="Google Shape;661;p68"/>
          <p:cNvPicPr preferRelativeResize="0"/>
          <p:nvPr/>
        </p:nvPicPr>
        <p:blipFill>
          <a:blip r:embed="rId3">
            <a:alphaModFix/>
          </a:blip>
          <a:stretch>
            <a:fillRect/>
          </a:stretch>
        </p:blipFill>
        <p:spPr>
          <a:xfrm>
            <a:off x="141025" y="651175"/>
            <a:ext cx="5808765" cy="4187525"/>
          </a:xfrm>
          <a:prstGeom prst="rect">
            <a:avLst/>
          </a:prstGeom>
          <a:noFill/>
          <a:ln>
            <a:noFill/>
          </a:ln>
        </p:spPr>
      </p:pic>
      <p:sp>
        <p:nvSpPr>
          <p:cNvPr id="662" name="Google Shape;662;p68"/>
          <p:cNvSpPr txBox="1"/>
          <p:nvPr/>
        </p:nvSpPr>
        <p:spPr>
          <a:xfrm>
            <a:off x="6397525" y="1074225"/>
            <a:ext cx="27744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Roboto"/>
                <a:ea typeface="Roboto"/>
                <a:cs typeface="Roboto"/>
                <a:sym typeface="Roboto"/>
              </a:rPr>
              <a:t>Each bin has size of 70 headcount difference</a:t>
            </a:r>
            <a:endParaRPr sz="1300">
              <a:solidFill>
                <a:schemeClr val="lt1"/>
              </a:solidFill>
              <a:latin typeface="Roboto"/>
              <a:ea typeface="Roboto"/>
              <a:cs typeface="Roboto"/>
              <a:sym typeface="Roboto"/>
            </a:endParaRPr>
          </a:p>
          <a:p>
            <a:pPr indent="0" lvl="0" marL="0" rtl="0" algn="l">
              <a:spcBef>
                <a:spcPts val="0"/>
              </a:spcBef>
              <a:spcAft>
                <a:spcPts val="0"/>
              </a:spcAft>
              <a:buNone/>
            </a:pPr>
            <a:r>
              <a:t/>
            </a:r>
            <a:endParaRPr sz="1300">
              <a:solidFill>
                <a:schemeClr val="lt1"/>
              </a:solidFill>
              <a:latin typeface="Roboto"/>
              <a:ea typeface="Roboto"/>
              <a:cs typeface="Roboto"/>
              <a:sym typeface="Roboto"/>
            </a:endParaRPr>
          </a:p>
          <a:p>
            <a:pPr indent="0" lvl="0" marL="0" rtl="0" algn="l">
              <a:spcBef>
                <a:spcPts val="0"/>
              </a:spcBef>
              <a:spcAft>
                <a:spcPts val="0"/>
              </a:spcAft>
              <a:buNone/>
            </a:pPr>
            <a:r>
              <a:rPr lang="en" sz="1300">
                <a:solidFill>
                  <a:schemeClr val="lt1"/>
                </a:solidFill>
                <a:latin typeface="Roboto"/>
                <a:ea typeface="Roboto"/>
                <a:cs typeface="Roboto"/>
                <a:sym typeface="Roboto"/>
              </a:rPr>
              <a:t>Check slide 12 for hour 18’s 95% percent distribution</a:t>
            </a:r>
            <a:endParaRPr sz="1300">
              <a:solidFill>
                <a:schemeClr val="lt1"/>
              </a:solidFill>
              <a:latin typeface="Roboto"/>
              <a:ea typeface="Roboto"/>
              <a:cs typeface="Roboto"/>
              <a:sym typeface="Roboto"/>
            </a:endParaRPr>
          </a:p>
          <a:p>
            <a:pPr indent="0" lvl="0" marL="0" rtl="0" algn="l">
              <a:spcBef>
                <a:spcPts val="0"/>
              </a:spcBef>
              <a:spcAft>
                <a:spcPts val="0"/>
              </a:spcAft>
              <a:buNone/>
            </a:pPr>
            <a:r>
              <a:t/>
            </a:r>
            <a:endParaRPr sz="1300">
              <a:solidFill>
                <a:schemeClr val="lt1"/>
              </a:solidFill>
              <a:latin typeface="Roboto"/>
              <a:ea typeface="Roboto"/>
              <a:cs typeface="Roboto"/>
              <a:sym typeface="Roboto"/>
            </a:endParaRPr>
          </a:p>
        </p:txBody>
      </p:sp>
      <p:sp>
        <p:nvSpPr>
          <p:cNvPr id="663" name="Google Shape;663;p68"/>
          <p:cNvSpPr txBox="1"/>
          <p:nvPr/>
        </p:nvSpPr>
        <p:spPr>
          <a:xfrm>
            <a:off x="2096100" y="4838700"/>
            <a:ext cx="6554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Roboto"/>
                <a:ea typeface="Roboto"/>
                <a:cs typeface="Roboto"/>
                <a:sym typeface="Roboto"/>
              </a:rPr>
              <a:t>Actual - Prediction</a:t>
            </a:r>
            <a:endParaRPr sz="1300">
              <a:solidFill>
                <a:schemeClr val="lt1"/>
              </a:solidFill>
              <a:latin typeface="Roboto"/>
              <a:ea typeface="Roboto"/>
              <a:cs typeface="Roboto"/>
              <a:sym typeface="Robo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69"/>
          <p:cNvSpPr txBox="1"/>
          <p:nvPr>
            <p:ph type="title"/>
          </p:nvPr>
        </p:nvSpPr>
        <p:spPr>
          <a:xfrm>
            <a:off x="311700" y="437750"/>
            <a:ext cx="5334900" cy="604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3000"/>
              <a:t>Standard deviation of error</a:t>
            </a:r>
            <a:endParaRPr sz="3000"/>
          </a:p>
        </p:txBody>
      </p:sp>
      <p:sp>
        <p:nvSpPr>
          <p:cNvPr id="669" name="Google Shape;669;p69"/>
          <p:cNvSpPr txBox="1"/>
          <p:nvPr>
            <p:ph idx="1" type="body"/>
          </p:nvPr>
        </p:nvSpPr>
        <p:spPr>
          <a:xfrm>
            <a:off x="311700" y="1210325"/>
            <a:ext cx="4702800" cy="290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erriweather"/>
                <a:ea typeface="Merriweather"/>
                <a:cs typeface="Merriweather"/>
                <a:sym typeface="Merriweather"/>
              </a:rPr>
              <a:t>Baseline</a:t>
            </a:r>
            <a:endParaRPr sz="1800">
              <a:latin typeface="Merriweather"/>
              <a:ea typeface="Merriweather"/>
              <a:cs typeface="Merriweather"/>
              <a:sym typeface="Merriweather"/>
            </a:endParaRPr>
          </a:p>
          <a:p>
            <a:pPr indent="0" lvl="0" marL="0" rtl="0" algn="l">
              <a:spcBef>
                <a:spcPts val="1200"/>
              </a:spcBef>
              <a:spcAft>
                <a:spcPts val="0"/>
              </a:spcAft>
              <a:buNone/>
            </a:pPr>
            <a:r>
              <a:rPr lang="en" sz="1800">
                <a:latin typeface="Merriweather"/>
                <a:ea typeface="Merriweather"/>
                <a:cs typeface="Merriweather"/>
                <a:sym typeface="Merriweather"/>
              </a:rPr>
              <a:t>Standard Deviation: 103</a:t>
            </a:r>
            <a:endParaRPr sz="1800">
              <a:latin typeface="Merriweather"/>
              <a:ea typeface="Merriweather"/>
              <a:cs typeface="Merriweather"/>
              <a:sym typeface="Merriweather"/>
            </a:endParaRPr>
          </a:p>
          <a:p>
            <a:pPr indent="0" lvl="0" marL="0" rtl="0" algn="l">
              <a:spcBef>
                <a:spcPts val="1200"/>
              </a:spcBef>
              <a:spcAft>
                <a:spcPts val="0"/>
              </a:spcAft>
              <a:buNone/>
            </a:pPr>
            <a:r>
              <a:rPr lang="en" sz="1800">
                <a:latin typeface="Merriweather"/>
                <a:ea typeface="Merriweather"/>
                <a:cs typeface="Merriweather"/>
                <a:sym typeface="Merriweather"/>
              </a:rPr>
              <a:t>95% Confidence Interval: </a:t>
            </a:r>
            <a:endParaRPr sz="1800">
              <a:latin typeface="Merriweather"/>
              <a:ea typeface="Merriweather"/>
              <a:cs typeface="Merriweather"/>
              <a:sym typeface="Merriweather"/>
            </a:endParaRPr>
          </a:p>
          <a:p>
            <a:pPr indent="0" lvl="0" marL="0" rtl="0" algn="l">
              <a:spcBef>
                <a:spcPts val="1200"/>
              </a:spcBef>
              <a:spcAft>
                <a:spcPts val="0"/>
              </a:spcAft>
              <a:buNone/>
            </a:pPr>
            <a:r>
              <a:rPr lang="en" sz="1800">
                <a:latin typeface="Merriweather"/>
                <a:ea typeface="Merriweather"/>
                <a:cs typeface="Merriweather"/>
                <a:sym typeface="Merriweather"/>
              </a:rPr>
              <a:t>	[pred- 202, pred+ 202]</a:t>
            </a:r>
            <a:endParaRPr sz="1800">
              <a:latin typeface="Merriweather"/>
              <a:ea typeface="Merriweather"/>
              <a:cs typeface="Merriweather"/>
              <a:sym typeface="Merriweather"/>
            </a:endParaRPr>
          </a:p>
          <a:p>
            <a:pPr indent="0" lvl="0" marL="0" rtl="0" algn="l">
              <a:spcBef>
                <a:spcPts val="1200"/>
              </a:spcBef>
              <a:spcAft>
                <a:spcPts val="1200"/>
              </a:spcAft>
              <a:buNone/>
            </a:pPr>
            <a:r>
              <a:t/>
            </a:r>
            <a:endParaRPr sz="1800">
              <a:latin typeface="Merriweather"/>
              <a:ea typeface="Merriweather"/>
              <a:cs typeface="Merriweather"/>
              <a:sym typeface="Merriweather"/>
            </a:endParaRPr>
          </a:p>
        </p:txBody>
      </p:sp>
      <p:sp>
        <p:nvSpPr>
          <p:cNvPr id="670" name="Google Shape;670;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71" name="Google Shape;671;p69"/>
          <p:cNvSpPr txBox="1"/>
          <p:nvPr>
            <p:ph idx="1" type="body"/>
          </p:nvPr>
        </p:nvSpPr>
        <p:spPr>
          <a:xfrm>
            <a:off x="4667550" y="1210325"/>
            <a:ext cx="3722100" cy="279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erriweather"/>
                <a:ea typeface="Merriweather"/>
                <a:cs typeface="Merriweather"/>
                <a:sym typeface="Merriweather"/>
              </a:rPr>
              <a:t>Random Forest</a:t>
            </a:r>
            <a:endParaRPr sz="1800">
              <a:latin typeface="Merriweather"/>
              <a:ea typeface="Merriweather"/>
              <a:cs typeface="Merriweather"/>
              <a:sym typeface="Merriweather"/>
            </a:endParaRPr>
          </a:p>
          <a:p>
            <a:pPr indent="0" lvl="0" marL="0" rtl="0" algn="l">
              <a:spcBef>
                <a:spcPts val="1200"/>
              </a:spcBef>
              <a:spcAft>
                <a:spcPts val="0"/>
              </a:spcAft>
              <a:buNone/>
            </a:pPr>
            <a:r>
              <a:rPr lang="en" sz="1800">
                <a:latin typeface="Merriweather"/>
                <a:ea typeface="Merriweather"/>
                <a:cs typeface="Merriweather"/>
                <a:sym typeface="Merriweather"/>
              </a:rPr>
              <a:t>Standard Deviation: 89</a:t>
            </a:r>
            <a:endParaRPr sz="1800">
              <a:latin typeface="Merriweather"/>
              <a:ea typeface="Merriweather"/>
              <a:cs typeface="Merriweather"/>
              <a:sym typeface="Merriweather"/>
            </a:endParaRPr>
          </a:p>
          <a:p>
            <a:pPr indent="0" lvl="0" marL="0" rtl="0" algn="l">
              <a:spcBef>
                <a:spcPts val="1200"/>
              </a:spcBef>
              <a:spcAft>
                <a:spcPts val="0"/>
              </a:spcAft>
              <a:buNone/>
            </a:pPr>
            <a:r>
              <a:rPr lang="en" sz="1800">
                <a:latin typeface="Merriweather"/>
                <a:ea typeface="Merriweather"/>
                <a:cs typeface="Merriweather"/>
                <a:sym typeface="Merriweather"/>
              </a:rPr>
              <a:t>95% Confidence Interval</a:t>
            </a:r>
            <a:endParaRPr sz="1800">
              <a:latin typeface="Merriweather"/>
              <a:ea typeface="Merriweather"/>
              <a:cs typeface="Merriweather"/>
              <a:sym typeface="Merriweather"/>
            </a:endParaRPr>
          </a:p>
          <a:p>
            <a:pPr indent="0" lvl="0" marL="0" rtl="0" algn="l">
              <a:spcBef>
                <a:spcPts val="1200"/>
              </a:spcBef>
              <a:spcAft>
                <a:spcPts val="0"/>
              </a:spcAft>
              <a:buNone/>
            </a:pPr>
            <a:r>
              <a:rPr lang="en" sz="1800">
                <a:latin typeface="Merriweather"/>
                <a:ea typeface="Merriweather"/>
                <a:cs typeface="Merriweather"/>
                <a:sym typeface="Merriweather"/>
              </a:rPr>
              <a:t>	</a:t>
            </a:r>
            <a:r>
              <a:rPr lang="en" sz="1800">
                <a:latin typeface="Merriweather"/>
                <a:ea typeface="Merriweather"/>
                <a:cs typeface="Merriweather"/>
                <a:sym typeface="Merriweather"/>
              </a:rPr>
              <a:t>[pred - 174, pred + 174]</a:t>
            </a:r>
            <a:endParaRPr sz="1800">
              <a:latin typeface="Merriweather"/>
              <a:ea typeface="Merriweather"/>
              <a:cs typeface="Merriweather"/>
              <a:sym typeface="Merriweather"/>
            </a:endParaRPr>
          </a:p>
          <a:p>
            <a:pPr indent="0" lvl="0" marL="0" rtl="0" algn="l">
              <a:spcBef>
                <a:spcPts val="1200"/>
              </a:spcBef>
              <a:spcAft>
                <a:spcPts val="1200"/>
              </a:spcAft>
              <a:buNone/>
            </a:pPr>
            <a:r>
              <a:t/>
            </a:r>
            <a:endParaRPr sz="1800">
              <a:latin typeface="Merriweather"/>
              <a:ea typeface="Merriweather"/>
              <a:cs typeface="Merriweather"/>
              <a:sym typeface="Merriweathe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70"/>
          <p:cNvSpPr txBox="1"/>
          <p:nvPr>
            <p:ph type="title"/>
          </p:nvPr>
        </p:nvSpPr>
        <p:spPr>
          <a:xfrm>
            <a:off x="311700" y="13927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Holiday Distribution (2023)</a:t>
            </a:r>
            <a:endParaRPr/>
          </a:p>
        </p:txBody>
      </p:sp>
      <p:sp>
        <p:nvSpPr>
          <p:cNvPr id="677" name="Google Shape;677;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78" name="Google Shape;678;p70"/>
          <p:cNvSpPr txBox="1"/>
          <p:nvPr/>
        </p:nvSpPr>
        <p:spPr>
          <a:xfrm>
            <a:off x="7166925" y="1104025"/>
            <a:ext cx="1854300" cy="29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Whisker:[0:100], boxplot upper and lower bound:[0.025,0.975]</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Overall: Christmas Day and Christmas Eve are the ones that deviates the most from the 0 difference. They are the worst prediction period</a:t>
            </a:r>
            <a:endParaRPr>
              <a:latin typeface="Roboto"/>
              <a:ea typeface="Roboto"/>
              <a:cs typeface="Roboto"/>
              <a:sym typeface="Roboto"/>
            </a:endParaRPr>
          </a:p>
        </p:txBody>
      </p:sp>
      <p:sp>
        <p:nvSpPr>
          <p:cNvPr id="679" name="Google Shape;679;p70"/>
          <p:cNvSpPr txBox="1"/>
          <p:nvPr/>
        </p:nvSpPr>
        <p:spPr>
          <a:xfrm>
            <a:off x="730550" y="4544950"/>
            <a:ext cx="6554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pic>
        <p:nvPicPr>
          <p:cNvPr id="680" name="Google Shape;680;p70"/>
          <p:cNvPicPr preferRelativeResize="0"/>
          <p:nvPr/>
        </p:nvPicPr>
        <p:blipFill>
          <a:blip r:embed="rId3">
            <a:alphaModFix/>
          </a:blip>
          <a:stretch>
            <a:fillRect/>
          </a:stretch>
        </p:blipFill>
        <p:spPr>
          <a:xfrm>
            <a:off x="585400" y="762975"/>
            <a:ext cx="6324175" cy="43805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71"/>
          <p:cNvSpPr txBox="1"/>
          <p:nvPr>
            <p:ph type="title"/>
          </p:nvPr>
        </p:nvSpPr>
        <p:spPr>
          <a:xfrm>
            <a:off x="311700" y="13927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Historical Christmas Headcount</a:t>
            </a:r>
            <a:endParaRPr/>
          </a:p>
        </p:txBody>
      </p:sp>
      <p:sp>
        <p:nvSpPr>
          <p:cNvPr id="686" name="Google Shape;686;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87" name="Google Shape;687;p71"/>
          <p:cNvPicPr preferRelativeResize="0"/>
          <p:nvPr/>
        </p:nvPicPr>
        <p:blipFill>
          <a:blip r:embed="rId3">
            <a:alphaModFix/>
          </a:blip>
          <a:stretch>
            <a:fillRect/>
          </a:stretch>
        </p:blipFill>
        <p:spPr>
          <a:xfrm>
            <a:off x="678211" y="881225"/>
            <a:ext cx="5447239" cy="4075725"/>
          </a:xfrm>
          <a:prstGeom prst="rect">
            <a:avLst/>
          </a:prstGeom>
          <a:noFill/>
          <a:ln>
            <a:noFill/>
          </a:ln>
        </p:spPr>
      </p:pic>
      <p:sp>
        <p:nvSpPr>
          <p:cNvPr id="688" name="Google Shape;688;p71"/>
          <p:cNvSpPr/>
          <p:nvPr/>
        </p:nvSpPr>
        <p:spPr>
          <a:xfrm>
            <a:off x="5282497" y="2937535"/>
            <a:ext cx="1370750" cy="1205825"/>
          </a:xfrm>
          <a:custGeom>
            <a:rect b="b" l="l" r="r" t="t"/>
            <a:pathLst>
              <a:path extrusionOk="0" h="48233" w="54830">
                <a:moveTo>
                  <a:pt x="12617" y="12862"/>
                </a:moveTo>
                <a:cubicBezTo>
                  <a:pt x="4809" y="14423"/>
                  <a:pt x="-982" y="25491"/>
                  <a:pt x="327" y="33345"/>
                </a:cubicBezTo>
                <a:cubicBezTo>
                  <a:pt x="1226" y="38743"/>
                  <a:pt x="6625" y="43146"/>
                  <a:pt x="11706" y="45179"/>
                </a:cubicBezTo>
                <a:cubicBezTo>
                  <a:pt x="17665" y="47563"/>
                  <a:pt x="24653" y="49217"/>
                  <a:pt x="30824" y="47455"/>
                </a:cubicBezTo>
                <a:cubicBezTo>
                  <a:pt x="41450" y="44421"/>
                  <a:pt x="52097" y="35029"/>
                  <a:pt x="54493" y="24241"/>
                </a:cubicBezTo>
                <a:cubicBezTo>
                  <a:pt x="56651" y="14524"/>
                  <a:pt x="45857" y="3306"/>
                  <a:pt x="36286" y="572"/>
                </a:cubicBezTo>
                <a:cubicBezTo>
                  <a:pt x="30962" y="-949"/>
                  <a:pt x="24853" y="828"/>
                  <a:pt x="19900" y="3303"/>
                </a:cubicBezTo>
                <a:cubicBezTo>
                  <a:pt x="15380" y="5562"/>
                  <a:pt x="14405" y="12422"/>
                  <a:pt x="9886" y="14682"/>
                </a:cubicBezTo>
              </a:path>
            </a:pathLst>
          </a:custGeom>
          <a:noFill/>
          <a:ln cap="flat" cmpd="sng" w="9525">
            <a:solidFill>
              <a:srgbClr val="FF0000"/>
            </a:solidFill>
            <a:prstDash val="solid"/>
            <a:round/>
            <a:headEnd len="med" w="med" type="none"/>
            <a:tailEnd len="med" w="med" type="none"/>
          </a:ln>
        </p:spPr>
      </p:sp>
      <p:cxnSp>
        <p:nvCxnSpPr>
          <p:cNvPr id="689" name="Google Shape;689;p71"/>
          <p:cNvCxnSpPr/>
          <p:nvPr/>
        </p:nvCxnSpPr>
        <p:spPr>
          <a:xfrm flipH="1">
            <a:off x="6121275" y="2394225"/>
            <a:ext cx="887700" cy="921900"/>
          </a:xfrm>
          <a:prstGeom prst="straightConnector1">
            <a:avLst/>
          </a:prstGeom>
          <a:noFill/>
          <a:ln cap="flat" cmpd="sng" w="9525">
            <a:solidFill>
              <a:schemeClr val="dk2"/>
            </a:solidFill>
            <a:prstDash val="solid"/>
            <a:round/>
            <a:headEnd len="med" w="med" type="none"/>
            <a:tailEnd len="med" w="med" type="triangle"/>
          </a:ln>
        </p:spPr>
      </p:cxnSp>
      <p:sp>
        <p:nvSpPr>
          <p:cNvPr id="690" name="Google Shape;690;p71"/>
          <p:cNvSpPr txBox="1"/>
          <p:nvPr/>
        </p:nvSpPr>
        <p:spPr>
          <a:xfrm>
            <a:off x="7070700" y="1386150"/>
            <a:ext cx="17616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2021 and 2022 Christmas Headcount values are generally lower values than historical headcount values. </a:t>
            </a:r>
            <a:endParaRPr sz="1300">
              <a:solidFill>
                <a:schemeClr val="dk2"/>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8"/>
          <p:cNvSpPr txBox="1"/>
          <p:nvPr/>
        </p:nvSpPr>
        <p:spPr>
          <a:xfrm>
            <a:off x="311700" y="139275"/>
            <a:ext cx="8520600" cy="6237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sz="2800">
                <a:solidFill>
                  <a:srgbClr val="FFFFFF"/>
                </a:solidFill>
                <a:latin typeface="Merriweather"/>
                <a:ea typeface="Merriweather"/>
                <a:cs typeface="Merriweather"/>
                <a:sym typeface="Merriweather"/>
              </a:rPr>
              <a:t>Model Results</a:t>
            </a:r>
            <a:r>
              <a:rPr lang="en" sz="2800">
                <a:solidFill>
                  <a:srgbClr val="FFFFFF"/>
                </a:solidFill>
                <a:latin typeface="Merriweather"/>
                <a:ea typeface="Merriweather"/>
                <a:cs typeface="Merriweather"/>
                <a:sym typeface="Merriweather"/>
              </a:rPr>
              <a:t> - Worst Week</a:t>
            </a:r>
            <a:endParaRPr sz="2800">
              <a:solidFill>
                <a:srgbClr val="FFFFFF"/>
              </a:solidFill>
              <a:latin typeface="Merriweather"/>
              <a:ea typeface="Merriweather"/>
              <a:cs typeface="Merriweather"/>
              <a:sym typeface="Merriweather"/>
            </a:endParaRPr>
          </a:p>
          <a:p>
            <a:pPr indent="0" lvl="0" marL="0" rtl="0" algn="l">
              <a:spcBef>
                <a:spcPts val="0"/>
              </a:spcBef>
              <a:spcAft>
                <a:spcPts val="0"/>
              </a:spcAft>
              <a:buNone/>
            </a:pPr>
            <a:r>
              <a:rPr lang="en" sz="2800">
                <a:solidFill>
                  <a:srgbClr val="FFFFFF"/>
                </a:solidFill>
                <a:latin typeface="Merriweather"/>
                <a:ea typeface="Merriweather"/>
                <a:cs typeface="Merriweather"/>
                <a:sym typeface="Merriweather"/>
              </a:rPr>
              <a:t>(2023-01-23 to 2023-01-29)</a:t>
            </a:r>
            <a:endParaRPr sz="2800">
              <a:solidFill>
                <a:srgbClr val="FFFFFF"/>
              </a:solidFill>
              <a:latin typeface="Merriweather"/>
              <a:ea typeface="Merriweather"/>
              <a:cs typeface="Merriweather"/>
              <a:sym typeface="Merriweather"/>
            </a:endParaRPr>
          </a:p>
        </p:txBody>
      </p:sp>
      <p:grpSp>
        <p:nvGrpSpPr>
          <p:cNvPr id="131" name="Google Shape;131;p18"/>
          <p:cNvGrpSpPr/>
          <p:nvPr/>
        </p:nvGrpSpPr>
        <p:grpSpPr>
          <a:xfrm>
            <a:off x="3865158" y="277394"/>
            <a:ext cx="5680859" cy="4485392"/>
            <a:chOff x="4825957" y="1056600"/>
            <a:chExt cx="4747500" cy="3938700"/>
          </a:xfrm>
        </p:grpSpPr>
        <p:grpSp>
          <p:nvGrpSpPr>
            <p:cNvPr id="132" name="Google Shape;132;p18"/>
            <p:cNvGrpSpPr/>
            <p:nvPr/>
          </p:nvGrpSpPr>
          <p:grpSpPr>
            <a:xfrm>
              <a:off x="4872873" y="1056600"/>
              <a:ext cx="4336081" cy="3938700"/>
              <a:chOff x="4702273" y="636600"/>
              <a:chExt cx="4336081" cy="3938700"/>
            </a:xfrm>
          </p:grpSpPr>
          <p:sp>
            <p:nvSpPr>
              <p:cNvPr id="133" name="Google Shape;133;p18"/>
              <p:cNvSpPr txBox="1"/>
              <p:nvPr/>
            </p:nvSpPr>
            <p:spPr>
              <a:xfrm>
                <a:off x="4952353" y="3974523"/>
                <a:ext cx="4086000" cy="52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Roboto"/>
                    <a:ea typeface="Roboto"/>
                    <a:cs typeface="Roboto"/>
                    <a:sym typeface="Roboto"/>
                  </a:rPr>
                  <a:t>Hour</a:t>
                </a:r>
                <a:endParaRPr b="1" sz="1200">
                  <a:latin typeface="Roboto"/>
                  <a:ea typeface="Roboto"/>
                  <a:cs typeface="Roboto"/>
                  <a:sym typeface="Roboto"/>
                </a:endParaRPr>
              </a:p>
              <a:p>
                <a:pPr indent="0" lvl="0" marL="0" rtl="0" algn="l">
                  <a:spcBef>
                    <a:spcPts val="0"/>
                  </a:spcBef>
                  <a:spcAft>
                    <a:spcPts val="0"/>
                  </a:spcAft>
                  <a:buNone/>
                </a:pPr>
                <a:r>
                  <a:t/>
                </a:r>
                <a:endParaRPr b="1" sz="1500">
                  <a:latin typeface="Roboto"/>
                  <a:ea typeface="Roboto"/>
                  <a:cs typeface="Roboto"/>
                  <a:sym typeface="Roboto"/>
                </a:endParaRPr>
              </a:p>
            </p:txBody>
          </p:sp>
          <p:sp>
            <p:nvSpPr>
              <p:cNvPr id="134" name="Google Shape;134;p18"/>
              <p:cNvSpPr txBox="1"/>
              <p:nvPr/>
            </p:nvSpPr>
            <p:spPr>
              <a:xfrm rot="-5400000">
                <a:off x="2995573" y="2343300"/>
                <a:ext cx="3938700" cy="52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Roboto"/>
                    <a:ea typeface="Roboto"/>
                    <a:cs typeface="Roboto"/>
                    <a:sym typeface="Roboto"/>
                  </a:rPr>
                  <a:t>Headcount</a:t>
                </a:r>
                <a:endParaRPr b="1" sz="1200">
                  <a:latin typeface="Roboto"/>
                  <a:ea typeface="Roboto"/>
                  <a:cs typeface="Roboto"/>
                  <a:sym typeface="Roboto"/>
                </a:endParaRPr>
              </a:p>
            </p:txBody>
          </p:sp>
        </p:grpSp>
        <p:sp>
          <p:nvSpPr>
            <p:cNvPr id="135" name="Google Shape;135;p18"/>
            <p:cNvSpPr txBox="1"/>
            <p:nvPr/>
          </p:nvSpPr>
          <p:spPr>
            <a:xfrm>
              <a:off x="4825957" y="1477155"/>
              <a:ext cx="4747500" cy="52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Roboto"/>
                  <a:ea typeface="Roboto"/>
                  <a:cs typeface="Roboto"/>
                  <a:sym typeface="Roboto"/>
                </a:rPr>
                <a:t>Jan.23 to Jan.29</a:t>
              </a:r>
              <a:r>
                <a:rPr b="1" lang="en" sz="1200">
                  <a:latin typeface="Roboto"/>
                  <a:ea typeface="Roboto"/>
                  <a:cs typeface="Roboto"/>
                  <a:sym typeface="Roboto"/>
                </a:rPr>
                <a:t>(Worst Performance Week)</a:t>
              </a:r>
              <a:endParaRPr b="1" sz="1200">
                <a:latin typeface="Roboto"/>
                <a:ea typeface="Roboto"/>
                <a:cs typeface="Roboto"/>
                <a:sym typeface="Roboto"/>
              </a:endParaRPr>
            </a:p>
          </p:txBody>
        </p:sp>
      </p:grpSp>
      <p:sp>
        <p:nvSpPr>
          <p:cNvPr id="136" name="Google Shape;136;p18"/>
          <p:cNvSpPr txBox="1"/>
          <p:nvPr/>
        </p:nvSpPr>
        <p:spPr>
          <a:xfrm>
            <a:off x="0" y="2208704"/>
            <a:ext cx="3741000" cy="1683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W</a:t>
            </a:r>
            <a:r>
              <a:rPr lang="en">
                <a:latin typeface="Roboto"/>
                <a:ea typeface="Roboto"/>
                <a:cs typeface="Roboto"/>
                <a:sym typeface="Roboto"/>
              </a:rPr>
              <a:t>orst performing weeks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Actual and predicted points are generally aligned in general, including  busi</a:t>
            </a:r>
            <a:r>
              <a:rPr lang="en">
                <a:latin typeface="Roboto"/>
                <a:ea typeface="Roboto"/>
                <a:cs typeface="Roboto"/>
                <a:sym typeface="Roboto"/>
              </a:rPr>
              <a:t>est hours our model underpredicts.</a:t>
            </a:r>
            <a:endParaRPr sz="1300">
              <a:solidFill>
                <a:schemeClr val="dk2"/>
              </a:solidFill>
              <a:latin typeface="Roboto"/>
              <a:ea typeface="Roboto"/>
              <a:cs typeface="Roboto"/>
              <a:sym typeface="Roboto"/>
            </a:endParaRPr>
          </a:p>
        </p:txBody>
      </p:sp>
      <p:sp>
        <p:nvSpPr>
          <p:cNvPr id="137" name="Google Shape;137;p18"/>
          <p:cNvSpPr txBox="1"/>
          <p:nvPr/>
        </p:nvSpPr>
        <p:spPr>
          <a:xfrm>
            <a:off x="3865160" y="4215116"/>
            <a:ext cx="12108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Roboto"/>
                <a:ea typeface="Roboto"/>
                <a:cs typeface="Roboto"/>
                <a:sym typeface="Roboto"/>
              </a:rPr>
              <a:t>Jan 23</a:t>
            </a:r>
            <a:endParaRPr b="1" sz="1300">
              <a:latin typeface="Roboto"/>
              <a:ea typeface="Roboto"/>
              <a:cs typeface="Roboto"/>
              <a:sym typeface="Roboto"/>
            </a:endParaRPr>
          </a:p>
        </p:txBody>
      </p:sp>
      <p:sp>
        <p:nvSpPr>
          <p:cNvPr id="138" name="Google Shape;138;p18"/>
          <p:cNvSpPr txBox="1"/>
          <p:nvPr/>
        </p:nvSpPr>
        <p:spPr>
          <a:xfrm>
            <a:off x="8035874" y="4215116"/>
            <a:ext cx="12108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Roboto"/>
                <a:ea typeface="Roboto"/>
                <a:cs typeface="Roboto"/>
                <a:sym typeface="Roboto"/>
              </a:rPr>
              <a:t>Jan 29</a:t>
            </a:r>
            <a:endParaRPr b="1" sz="1300">
              <a:latin typeface="Roboto"/>
              <a:ea typeface="Roboto"/>
              <a:cs typeface="Roboto"/>
              <a:sym typeface="Roboto"/>
            </a:endParaRPr>
          </a:p>
        </p:txBody>
      </p:sp>
      <p:sp>
        <p:nvSpPr>
          <p:cNvPr id="139" name="Google Shape;139;p18"/>
          <p:cNvSpPr/>
          <p:nvPr/>
        </p:nvSpPr>
        <p:spPr>
          <a:xfrm>
            <a:off x="3904573" y="2287104"/>
            <a:ext cx="114600" cy="1087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140" name="Google Shape;140;p18"/>
          <p:cNvPicPr preferRelativeResize="0"/>
          <p:nvPr/>
        </p:nvPicPr>
        <p:blipFill>
          <a:blip r:embed="rId3">
            <a:alphaModFix/>
          </a:blip>
          <a:stretch>
            <a:fillRect/>
          </a:stretch>
        </p:blipFill>
        <p:spPr>
          <a:xfrm>
            <a:off x="3865149" y="1259643"/>
            <a:ext cx="4869937" cy="3133911"/>
          </a:xfrm>
          <a:prstGeom prst="rect">
            <a:avLst/>
          </a:prstGeom>
          <a:noFill/>
          <a:ln>
            <a:noFill/>
          </a:ln>
        </p:spPr>
      </p:pic>
      <p:sp>
        <p:nvSpPr>
          <p:cNvPr id="141" name="Google Shape;141;p18"/>
          <p:cNvSpPr/>
          <p:nvPr/>
        </p:nvSpPr>
        <p:spPr>
          <a:xfrm rot="-8104084">
            <a:off x="4538287" y="1637652"/>
            <a:ext cx="1785729" cy="204495"/>
          </a:xfrm>
          <a:prstGeom prst="leftArrow">
            <a:avLst>
              <a:gd fmla="val 50000" name="adj1"/>
              <a:gd fmla="val 50000" name="adj2"/>
            </a:avLst>
          </a:prstGeom>
          <a:solidFill>
            <a:srgbClr val="CC0000"/>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42" name="Google Shape;142;p18"/>
          <p:cNvSpPr/>
          <p:nvPr/>
        </p:nvSpPr>
        <p:spPr>
          <a:xfrm>
            <a:off x="3989450" y="4092725"/>
            <a:ext cx="4691400" cy="44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nvGrpSpPr>
          <p:cNvPr id="143" name="Google Shape;143;p18"/>
          <p:cNvGrpSpPr/>
          <p:nvPr/>
        </p:nvGrpSpPr>
        <p:grpSpPr>
          <a:xfrm>
            <a:off x="4266375" y="4092725"/>
            <a:ext cx="4414475" cy="441900"/>
            <a:chOff x="4351200" y="3929050"/>
            <a:chExt cx="4414475" cy="441900"/>
          </a:xfrm>
        </p:grpSpPr>
        <p:sp>
          <p:nvSpPr>
            <p:cNvPr id="144" name="Google Shape;144;p18"/>
            <p:cNvSpPr txBox="1"/>
            <p:nvPr/>
          </p:nvSpPr>
          <p:spPr>
            <a:xfrm>
              <a:off x="4351200" y="3929050"/>
              <a:ext cx="345000" cy="4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Roboto"/>
                  <a:ea typeface="Roboto"/>
                  <a:cs typeface="Roboto"/>
                  <a:sym typeface="Roboto"/>
                </a:rPr>
                <a:t>0</a:t>
              </a:r>
              <a:endParaRPr sz="1300">
                <a:latin typeface="Roboto"/>
                <a:ea typeface="Roboto"/>
                <a:cs typeface="Roboto"/>
                <a:sym typeface="Roboto"/>
              </a:endParaRPr>
            </a:p>
          </p:txBody>
        </p:sp>
        <p:sp>
          <p:nvSpPr>
            <p:cNvPr id="145" name="Google Shape;145;p18"/>
            <p:cNvSpPr txBox="1"/>
            <p:nvPr/>
          </p:nvSpPr>
          <p:spPr>
            <a:xfrm>
              <a:off x="4889575" y="3929050"/>
              <a:ext cx="425100" cy="4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Roboto"/>
                  <a:ea typeface="Roboto"/>
                  <a:cs typeface="Roboto"/>
                  <a:sym typeface="Roboto"/>
                </a:rPr>
                <a:t>20</a:t>
              </a:r>
              <a:endParaRPr sz="1300">
                <a:latin typeface="Roboto"/>
                <a:ea typeface="Roboto"/>
                <a:cs typeface="Roboto"/>
                <a:sym typeface="Roboto"/>
              </a:endParaRPr>
            </a:p>
          </p:txBody>
        </p:sp>
        <p:sp>
          <p:nvSpPr>
            <p:cNvPr id="146" name="Google Shape;146;p18"/>
            <p:cNvSpPr txBox="1"/>
            <p:nvPr/>
          </p:nvSpPr>
          <p:spPr>
            <a:xfrm>
              <a:off x="5400875" y="3929050"/>
              <a:ext cx="425100" cy="4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Roboto"/>
                  <a:ea typeface="Roboto"/>
                  <a:cs typeface="Roboto"/>
                  <a:sym typeface="Roboto"/>
                </a:rPr>
                <a:t>40</a:t>
              </a:r>
              <a:endParaRPr sz="1300">
                <a:latin typeface="Roboto"/>
                <a:ea typeface="Roboto"/>
                <a:cs typeface="Roboto"/>
                <a:sym typeface="Roboto"/>
              </a:endParaRPr>
            </a:p>
          </p:txBody>
        </p:sp>
        <p:sp>
          <p:nvSpPr>
            <p:cNvPr id="147" name="Google Shape;147;p18"/>
            <p:cNvSpPr txBox="1"/>
            <p:nvPr/>
          </p:nvSpPr>
          <p:spPr>
            <a:xfrm>
              <a:off x="5981200" y="3929050"/>
              <a:ext cx="425100" cy="4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Roboto"/>
                  <a:ea typeface="Roboto"/>
                  <a:cs typeface="Roboto"/>
                  <a:sym typeface="Roboto"/>
                </a:rPr>
                <a:t>60</a:t>
              </a:r>
              <a:endParaRPr sz="1300">
                <a:latin typeface="Roboto"/>
                <a:ea typeface="Roboto"/>
                <a:cs typeface="Roboto"/>
                <a:sym typeface="Roboto"/>
              </a:endParaRPr>
            </a:p>
          </p:txBody>
        </p:sp>
        <p:sp>
          <p:nvSpPr>
            <p:cNvPr id="148" name="Google Shape;148;p18"/>
            <p:cNvSpPr txBox="1"/>
            <p:nvPr/>
          </p:nvSpPr>
          <p:spPr>
            <a:xfrm>
              <a:off x="6561525" y="3929050"/>
              <a:ext cx="425100" cy="4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Roboto"/>
                  <a:ea typeface="Roboto"/>
                  <a:cs typeface="Roboto"/>
                  <a:sym typeface="Roboto"/>
                </a:rPr>
                <a:t>80</a:t>
              </a:r>
              <a:endParaRPr sz="1300">
                <a:latin typeface="Roboto"/>
                <a:ea typeface="Roboto"/>
                <a:cs typeface="Roboto"/>
                <a:sym typeface="Roboto"/>
              </a:endParaRPr>
            </a:p>
          </p:txBody>
        </p:sp>
        <p:sp>
          <p:nvSpPr>
            <p:cNvPr id="149" name="Google Shape;149;p18"/>
            <p:cNvSpPr txBox="1"/>
            <p:nvPr/>
          </p:nvSpPr>
          <p:spPr>
            <a:xfrm>
              <a:off x="7062825" y="3929050"/>
              <a:ext cx="643800" cy="4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Roboto"/>
                  <a:ea typeface="Roboto"/>
                  <a:cs typeface="Roboto"/>
                  <a:sym typeface="Roboto"/>
                </a:rPr>
                <a:t>100</a:t>
              </a:r>
              <a:endParaRPr sz="1300">
                <a:latin typeface="Roboto"/>
                <a:ea typeface="Roboto"/>
                <a:cs typeface="Roboto"/>
                <a:sym typeface="Roboto"/>
              </a:endParaRPr>
            </a:p>
          </p:txBody>
        </p:sp>
        <p:sp>
          <p:nvSpPr>
            <p:cNvPr id="150" name="Google Shape;150;p18"/>
            <p:cNvSpPr txBox="1"/>
            <p:nvPr/>
          </p:nvSpPr>
          <p:spPr>
            <a:xfrm>
              <a:off x="7618950" y="3929050"/>
              <a:ext cx="643800" cy="4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Roboto"/>
                  <a:ea typeface="Roboto"/>
                  <a:cs typeface="Roboto"/>
                  <a:sym typeface="Roboto"/>
                </a:rPr>
                <a:t>120</a:t>
              </a:r>
              <a:endParaRPr sz="1300">
                <a:latin typeface="Roboto"/>
                <a:ea typeface="Roboto"/>
                <a:cs typeface="Roboto"/>
                <a:sym typeface="Roboto"/>
              </a:endParaRPr>
            </a:p>
          </p:txBody>
        </p:sp>
        <p:sp>
          <p:nvSpPr>
            <p:cNvPr id="151" name="Google Shape;151;p18"/>
            <p:cNvSpPr txBox="1"/>
            <p:nvPr/>
          </p:nvSpPr>
          <p:spPr>
            <a:xfrm>
              <a:off x="8233475" y="3929050"/>
              <a:ext cx="532200" cy="4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Roboto"/>
                  <a:ea typeface="Roboto"/>
                  <a:cs typeface="Roboto"/>
                  <a:sym typeface="Roboto"/>
                </a:rPr>
                <a:t>140</a:t>
              </a:r>
              <a:endParaRPr sz="1300">
                <a:latin typeface="Roboto"/>
                <a:ea typeface="Roboto"/>
                <a:cs typeface="Roboto"/>
                <a:sym typeface="Roboto"/>
              </a:endParaRPr>
            </a:p>
          </p:txBody>
        </p:sp>
      </p:grpSp>
      <p:sp>
        <p:nvSpPr>
          <p:cNvPr id="152" name="Google Shape;152;p18"/>
          <p:cNvSpPr txBox="1"/>
          <p:nvPr/>
        </p:nvSpPr>
        <p:spPr>
          <a:xfrm>
            <a:off x="3946902" y="4393543"/>
            <a:ext cx="1047300" cy="5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Roboto"/>
                <a:ea typeface="Roboto"/>
                <a:cs typeface="Roboto"/>
                <a:sym typeface="Roboto"/>
              </a:rPr>
              <a:t>Jan 23</a:t>
            </a:r>
            <a:endParaRPr b="1" sz="1300">
              <a:latin typeface="Roboto"/>
              <a:ea typeface="Roboto"/>
              <a:cs typeface="Roboto"/>
              <a:sym typeface="Roboto"/>
            </a:endParaRPr>
          </a:p>
        </p:txBody>
      </p:sp>
      <p:sp>
        <p:nvSpPr>
          <p:cNvPr id="153" name="Google Shape;153;p18"/>
          <p:cNvSpPr txBox="1"/>
          <p:nvPr/>
        </p:nvSpPr>
        <p:spPr>
          <a:xfrm>
            <a:off x="8117627" y="4393543"/>
            <a:ext cx="1047300" cy="5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Roboto"/>
                <a:ea typeface="Roboto"/>
                <a:cs typeface="Roboto"/>
                <a:sym typeface="Roboto"/>
              </a:rPr>
              <a:t>Jan 29</a:t>
            </a:r>
            <a:endParaRPr b="1" sz="1300">
              <a:latin typeface="Roboto"/>
              <a:ea typeface="Roboto"/>
              <a:cs typeface="Roboto"/>
              <a:sym typeface="Roboto"/>
            </a:endParaRPr>
          </a:p>
        </p:txBody>
      </p:sp>
      <p:sp>
        <p:nvSpPr>
          <p:cNvPr id="154" name="Google Shape;154;p18"/>
          <p:cNvSpPr/>
          <p:nvPr/>
        </p:nvSpPr>
        <p:spPr>
          <a:xfrm>
            <a:off x="3823800" y="2208700"/>
            <a:ext cx="195300" cy="1322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55" name="Google Shape;155;p18"/>
          <p:cNvSpPr txBox="1"/>
          <p:nvPr/>
        </p:nvSpPr>
        <p:spPr>
          <a:xfrm rot="-5400000">
            <a:off x="1857174" y="2420250"/>
            <a:ext cx="4136400" cy="58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Roboto"/>
                <a:ea typeface="Roboto"/>
                <a:cs typeface="Roboto"/>
                <a:sym typeface="Roboto"/>
              </a:rPr>
              <a:t>Headcount</a:t>
            </a:r>
            <a:endParaRPr b="1" sz="1200">
              <a:latin typeface="Roboto"/>
              <a:ea typeface="Roboto"/>
              <a:cs typeface="Roboto"/>
              <a:sym typeface="Roboto"/>
            </a:endParaRPr>
          </a:p>
        </p:txBody>
      </p:sp>
      <p:sp>
        <p:nvSpPr>
          <p:cNvPr id="156" name="Google Shape;156;p18"/>
          <p:cNvSpPr/>
          <p:nvPr/>
        </p:nvSpPr>
        <p:spPr>
          <a:xfrm>
            <a:off x="3796200" y="4362175"/>
            <a:ext cx="222900" cy="172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57" name="Google Shape;157;p18"/>
          <p:cNvSpPr txBox="1"/>
          <p:nvPr/>
        </p:nvSpPr>
        <p:spPr>
          <a:xfrm>
            <a:off x="3400575" y="961125"/>
            <a:ext cx="5048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E06666"/>
                </a:solidFill>
                <a:latin typeface="Roboto"/>
                <a:ea typeface="Roboto"/>
                <a:cs typeface="Roboto"/>
                <a:sym typeface="Roboto"/>
              </a:rPr>
              <a:t>Bad Prediction Period</a:t>
            </a:r>
            <a:endParaRPr sz="1000">
              <a:solidFill>
                <a:srgbClr val="E06666"/>
              </a:solidFill>
              <a:latin typeface="Roboto"/>
              <a:ea typeface="Roboto"/>
              <a:cs typeface="Roboto"/>
              <a:sym typeface="Robot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72"/>
          <p:cNvSpPr txBox="1"/>
          <p:nvPr>
            <p:ph type="title"/>
          </p:nvPr>
        </p:nvSpPr>
        <p:spPr>
          <a:xfrm>
            <a:off x="311700" y="13927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Best performance</a:t>
            </a:r>
            <a:endParaRPr/>
          </a:p>
        </p:txBody>
      </p:sp>
      <p:sp>
        <p:nvSpPr>
          <p:cNvPr id="696" name="Google Shape;696;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97" name="Google Shape;697;p72"/>
          <p:cNvPicPr preferRelativeResize="0"/>
          <p:nvPr/>
        </p:nvPicPr>
        <p:blipFill>
          <a:blip r:embed="rId3">
            <a:alphaModFix/>
          </a:blip>
          <a:stretch>
            <a:fillRect/>
          </a:stretch>
        </p:blipFill>
        <p:spPr>
          <a:xfrm>
            <a:off x="152400" y="915375"/>
            <a:ext cx="2047185" cy="4075726"/>
          </a:xfrm>
          <a:prstGeom prst="rect">
            <a:avLst/>
          </a:prstGeom>
          <a:noFill/>
          <a:ln>
            <a:noFill/>
          </a:ln>
        </p:spPr>
      </p:pic>
      <p:pic>
        <p:nvPicPr>
          <p:cNvPr id="698" name="Google Shape;698;p72"/>
          <p:cNvPicPr preferRelativeResize="0"/>
          <p:nvPr/>
        </p:nvPicPr>
        <p:blipFill>
          <a:blip r:embed="rId4">
            <a:alphaModFix/>
          </a:blip>
          <a:stretch>
            <a:fillRect/>
          </a:stretch>
        </p:blipFill>
        <p:spPr>
          <a:xfrm>
            <a:off x="2351985" y="915375"/>
            <a:ext cx="2043476" cy="4075724"/>
          </a:xfrm>
          <a:prstGeom prst="rect">
            <a:avLst/>
          </a:prstGeom>
          <a:noFill/>
          <a:ln>
            <a:noFill/>
          </a:ln>
        </p:spPr>
      </p:pic>
      <p:pic>
        <p:nvPicPr>
          <p:cNvPr id="699" name="Google Shape;699;p72"/>
          <p:cNvPicPr preferRelativeResize="0"/>
          <p:nvPr/>
        </p:nvPicPr>
        <p:blipFill>
          <a:blip r:embed="rId5">
            <a:alphaModFix/>
          </a:blip>
          <a:stretch>
            <a:fillRect/>
          </a:stretch>
        </p:blipFill>
        <p:spPr>
          <a:xfrm>
            <a:off x="4547861" y="915375"/>
            <a:ext cx="2021113" cy="4075724"/>
          </a:xfrm>
          <a:prstGeom prst="rect">
            <a:avLst/>
          </a:prstGeom>
          <a:noFill/>
          <a:ln>
            <a:noFill/>
          </a:ln>
        </p:spPr>
      </p:pic>
      <p:pic>
        <p:nvPicPr>
          <p:cNvPr id="700" name="Google Shape;700;p72"/>
          <p:cNvPicPr preferRelativeResize="0"/>
          <p:nvPr/>
        </p:nvPicPr>
        <p:blipFill>
          <a:blip r:embed="rId6">
            <a:alphaModFix/>
          </a:blip>
          <a:stretch>
            <a:fillRect/>
          </a:stretch>
        </p:blipFill>
        <p:spPr>
          <a:xfrm>
            <a:off x="6721374" y="915375"/>
            <a:ext cx="1789527" cy="3595442"/>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73"/>
          <p:cNvSpPr txBox="1"/>
          <p:nvPr>
            <p:ph type="title"/>
          </p:nvPr>
        </p:nvSpPr>
        <p:spPr>
          <a:xfrm>
            <a:off x="311700" y="13927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Best Performance</a:t>
            </a:r>
            <a:endParaRPr/>
          </a:p>
        </p:txBody>
      </p:sp>
      <p:sp>
        <p:nvSpPr>
          <p:cNvPr id="706" name="Google Shape;706;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07" name="Google Shape;707;p73"/>
          <p:cNvPicPr preferRelativeResize="0"/>
          <p:nvPr/>
        </p:nvPicPr>
        <p:blipFill>
          <a:blip r:embed="rId3">
            <a:alphaModFix/>
          </a:blip>
          <a:stretch>
            <a:fillRect/>
          </a:stretch>
        </p:blipFill>
        <p:spPr>
          <a:xfrm>
            <a:off x="152400" y="915375"/>
            <a:ext cx="5219700" cy="37052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74"/>
          <p:cNvSpPr txBox="1"/>
          <p:nvPr>
            <p:ph type="title"/>
          </p:nvPr>
        </p:nvSpPr>
        <p:spPr>
          <a:xfrm>
            <a:off x="311700" y="13927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Worst Prediction</a:t>
            </a:r>
            <a:endParaRPr/>
          </a:p>
        </p:txBody>
      </p:sp>
      <p:sp>
        <p:nvSpPr>
          <p:cNvPr id="713" name="Google Shape;713;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14" name="Google Shape;714;p74"/>
          <p:cNvPicPr preferRelativeResize="0"/>
          <p:nvPr/>
        </p:nvPicPr>
        <p:blipFill>
          <a:blip r:embed="rId3">
            <a:alphaModFix/>
          </a:blip>
          <a:stretch>
            <a:fillRect/>
          </a:stretch>
        </p:blipFill>
        <p:spPr>
          <a:xfrm>
            <a:off x="152400" y="915375"/>
            <a:ext cx="2067776" cy="4075725"/>
          </a:xfrm>
          <a:prstGeom prst="rect">
            <a:avLst/>
          </a:prstGeom>
          <a:noFill/>
          <a:ln>
            <a:noFill/>
          </a:ln>
        </p:spPr>
      </p:pic>
      <p:pic>
        <p:nvPicPr>
          <p:cNvPr id="715" name="Google Shape;715;p74"/>
          <p:cNvPicPr preferRelativeResize="0"/>
          <p:nvPr/>
        </p:nvPicPr>
        <p:blipFill>
          <a:blip r:embed="rId4">
            <a:alphaModFix/>
          </a:blip>
          <a:stretch>
            <a:fillRect/>
          </a:stretch>
        </p:blipFill>
        <p:spPr>
          <a:xfrm>
            <a:off x="2372576" y="915375"/>
            <a:ext cx="2097253" cy="4075724"/>
          </a:xfrm>
          <a:prstGeom prst="rect">
            <a:avLst/>
          </a:prstGeom>
          <a:noFill/>
          <a:ln>
            <a:noFill/>
          </a:ln>
        </p:spPr>
      </p:pic>
      <p:pic>
        <p:nvPicPr>
          <p:cNvPr id="716" name="Google Shape;716;p74"/>
          <p:cNvPicPr preferRelativeResize="0"/>
          <p:nvPr/>
        </p:nvPicPr>
        <p:blipFill>
          <a:blip r:embed="rId5">
            <a:alphaModFix/>
          </a:blip>
          <a:stretch>
            <a:fillRect/>
          </a:stretch>
        </p:blipFill>
        <p:spPr>
          <a:xfrm>
            <a:off x="4622229" y="915375"/>
            <a:ext cx="2093848" cy="4075726"/>
          </a:xfrm>
          <a:prstGeom prst="rect">
            <a:avLst/>
          </a:prstGeom>
          <a:noFill/>
          <a:ln>
            <a:noFill/>
          </a:ln>
        </p:spPr>
      </p:pic>
      <p:pic>
        <p:nvPicPr>
          <p:cNvPr id="717" name="Google Shape;717;p74"/>
          <p:cNvPicPr preferRelativeResize="0"/>
          <p:nvPr/>
        </p:nvPicPr>
        <p:blipFill>
          <a:blip r:embed="rId6">
            <a:alphaModFix/>
          </a:blip>
          <a:stretch>
            <a:fillRect/>
          </a:stretch>
        </p:blipFill>
        <p:spPr>
          <a:xfrm>
            <a:off x="6868478" y="915375"/>
            <a:ext cx="2123122" cy="3093038"/>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75"/>
          <p:cNvSpPr txBox="1"/>
          <p:nvPr>
            <p:ph type="title"/>
          </p:nvPr>
        </p:nvSpPr>
        <p:spPr>
          <a:xfrm>
            <a:off x="261800" y="219725"/>
            <a:ext cx="5334900" cy="69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000"/>
              <a:t>Bibliography</a:t>
            </a:r>
            <a:endParaRPr sz="3000"/>
          </a:p>
        </p:txBody>
      </p:sp>
      <p:sp>
        <p:nvSpPr>
          <p:cNvPr id="723" name="Google Shape;723;p75"/>
          <p:cNvSpPr txBox="1"/>
          <p:nvPr>
            <p:ph idx="1" type="body"/>
          </p:nvPr>
        </p:nvSpPr>
        <p:spPr>
          <a:xfrm>
            <a:off x="351675" y="917225"/>
            <a:ext cx="7927800" cy="3237600"/>
          </a:xfrm>
          <a:prstGeom prst="rect">
            <a:avLst/>
          </a:prstGeom>
        </p:spPr>
        <p:txBody>
          <a:bodyPr anchorCtr="0" anchor="t" bIns="91425" lIns="91425" spcFirstLastPara="1" rIns="91425" wrap="square" tIns="91425">
            <a:noAutofit/>
          </a:bodyPr>
          <a:lstStyle/>
          <a:p>
            <a:pPr indent="-114300" lvl="0" marL="114300" rtl="0" algn="l">
              <a:spcBef>
                <a:spcPts val="1200"/>
              </a:spcBef>
              <a:spcAft>
                <a:spcPts val="0"/>
              </a:spcAft>
              <a:buNone/>
            </a:pPr>
            <a:r>
              <a:rPr lang="en" sz="1100">
                <a:solidFill>
                  <a:schemeClr val="lt1"/>
                </a:solidFill>
                <a:latin typeface="Times New Roman"/>
                <a:ea typeface="Times New Roman"/>
                <a:cs typeface="Times New Roman"/>
                <a:sym typeface="Times New Roman"/>
              </a:rPr>
              <a:t>Brownlee, J. (2020, October 7). How to Develop Elastic Net Regression Models in Python. Machine Learning Mastery. https://machinelearningmastery.com/elastic-net-regression-in-python/</a:t>
            </a:r>
            <a:endParaRPr sz="1100">
              <a:solidFill>
                <a:schemeClr val="lt1"/>
              </a:solidFill>
              <a:latin typeface="Times New Roman"/>
              <a:ea typeface="Times New Roman"/>
              <a:cs typeface="Times New Roman"/>
              <a:sym typeface="Times New Roman"/>
            </a:endParaRPr>
          </a:p>
          <a:p>
            <a:pPr indent="-114300" lvl="0" marL="114300" rtl="0" algn="l">
              <a:spcBef>
                <a:spcPts val="1200"/>
              </a:spcBef>
              <a:spcAft>
                <a:spcPts val="0"/>
              </a:spcAft>
              <a:buNone/>
            </a:pPr>
            <a:r>
              <a:rPr lang="en" sz="1100">
                <a:solidFill>
                  <a:schemeClr val="lt1"/>
                </a:solidFill>
                <a:latin typeface="Times New Roman"/>
                <a:ea typeface="Times New Roman"/>
                <a:cs typeface="Times New Roman"/>
                <a:sym typeface="Times New Roman"/>
              </a:rPr>
              <a:t>Liberman, N. (2017, January 26). Decision Trees and Random Forests. Retrieved from https://towardsdatascience.com/decision-trees-and-random-forests-df0c3123f991</a:t>
            </a:r>
            <a:endParaRPr sz="1100">
              <a:solidFill>
                <a:schemeClr val="lt1"/>
              </a:solidFill>
              <a:latin typeface="Times New Roman"/>
              <a:ea typeface="Times New Roman"/>
              <a:cs typeface="Times New Roman"/>
              <a:sym typeface="Times New Roman"/>
            </a:endParaRPr>
          </a:p>
          <a:p>
            <a:pPr indent="-114300" lvl="0" marL="114300" rtl="0" algn="l">
              <a:spcBef>
                <a:spcPts val="1200"/>
              </a:spcBef>
              <a:spcAft>
                <a:spcPts val="0"/>
              </a:spcAft>
              <a:buNone/>
            </a:pPr>
            <a:r>
              <a:rPr lang="en" sz="1100">
                <a:solidFill>
                  <a:schemeClr val="lt1"/>
                </a:solidFill>
                <a:latin typeface="Times New Roman"/>
                <a:ea typeface="Times New Roman"/>
                <a:cs typeface="Times New Roman"/>
                <a:sym typeface="Times New Roman"/>
              </a:rPr>
              <a:t>Meltzer, R. (2021, July 15). What Is Random Forest? Retrieved from https://careerfoundry.com/en/blog/ data-analytics/what-is-random-forest/#:~:text=2.,group%20than%20they%20do%20alone</a:t>
            </a:r>
            <a:endParaRPr sz="1100">
              <a:solidFill>
                <a:schemeClr val="lt1"/>
              </a:solidFill>
              <a:latin typeface="Times New Roman"/>
              <a:ea typeface="Times New Roman"/>
              <a:cs typeface="Times New Roman"/>
              <a:sym typeface="Times New Roman"/>
            </a:endParaRPr>
          </a:p>
          <a:p>
            <a:pPr indent="-114300" lvl="0" marL="114300" rtl="0" algn="l">
              <a:spcBef>
                <a:spcPts val="1200"/>
              </a:spcBef>
              <a:spcAft>
                <a:spcPts val="0"/>
              </a:spcAft>
              <a:buNone/>
            </a:pPr>
            <a:r>
              <a:rPr lang="en" sz="1100">
                <a:solidFill>
                  <a:schemeClr val="lt1"/>
                </a:solidFill>
                <a:latin typeface="Times New Roman"/>
                <a:ea typeface="Times New Roman"/>
                <a:cs typeface="Times New Roman"/>
                <a:sym typeface="Times New Roman"/>
              </a:rPr>
              <a:t>Pawar, P. (2020, June 8). Predicting Hourly Energy consumption of San Diego — II. Towards Data Science. https://towardsdatascience.com/part-2-time-series-analysis-predicting-hourly-energy-consumption-of-san-diego-ii-f09665796c9</a:t>
            </a:r>
            <a:endParaRPr sz="1100">
              <a:solidFill>
                <a:schemeClr val="lt1"/>
              </a:solidFill>
              <a:latin typeface="Times New Roman"/>
              <a:ea typeface="Times New Roman"/>
              <a:cs typeface="Times New Roman"/>
              <a:sym typeface="Times New Roman"/>
            </a:endParaRPr>
          </a:p>
          <a:p>
            <a:pPr indent="-114300" lvl="0" marL="114300" rtl="0" algn="l">
              <a:spcBef>
                <a:spcPts val="1200"/>
              </a:spcBef>
              <a:spcAft>
                <a:spcPts val="0"/>
              </a:spcAft>
              <a:buNone/>
            </a:pPr>
            <a:r>
              <a:rPr lang="en" sz="1100">
                <a:solidFill>
                  <a:schemeClr val="lt1"/>
                </a:solidFill>
                <a:latin typeface="Times New Roman"/>
                <a:ea typeface="Times New Roman"/>
                <a:cs typeface="Times New Roman"/>
                <a:sym typeface="Times New Roman"/>
              </a:rPr>
              <a:t>Yang, S., Zhengy, X., &amp; Yuan, F. (2019). A Patient Outcome Prediction based on Random Forest. Association for Computing Machinery, 220–227. https://doi.org/10.1145/3371238.3371272</a:t>
            </a:r>
            <a:endParaRPr sz="1100">
              <a:solidFill>
                <a:schemeClr val="lt1"/>
              </a:solidFill>
              <a:latin typeface="Times New Roman"/>
              <a:ea typeface="Times New Roman"/>
              <a:cs typeface="Times New Roman"/>
              <a:sym typeface="Times New Roman"/>
            </a:endParaRPr>
          </a:p>
          <a:p>
            <a:pPr indent="-114300" lvl="0" marL="114300" rtl="0" algn="l">
              <a:spcBef>
                <a:spcPts val="1200"/>
              </a:spcBef>
              <a:spcAft>
                <a:spcPts val="0"/>
              </a:spcAft>
              <a:buNone/>
            </a:pPr>
            <a:r>
              <a:t/>
            </a:r>
            <a:endParaRPr sz="1100">
              <a:solidFill>
                <a:schemeClr val="lt1"/>
              </a:solidFill>
              <a:latin typeface="Times New Roman"/>
              <a:ea typeface="Times New Roman"/>
              <a:cs typeface="Times New Roman"/>
              <a:sym typeface="Times New Roman"/>
            </a:endParaRPr>
          </a:p>
          <a:p>
            <a:pPr indent="-114300" lvl="0" marL="114300" rtl="0" algn="l">
              <a:spcBef>
                <a:spcPts val="1200"/>
              </a:spcBef>
              <a:spcAft>
                <a:spcPts val="1200"/>
              </a:spcAft>
              <a:buNone/>
            </a:pPr>
            <a:r>
              <a:t/>
            </a:r>
            <a:endParaRPr sz="1100">
              <a:solidFill>
                <a:schemeClr val="lt1"/>
              </a:solidFill>
              <a:latin typeface="Times New Roman"/>
              <a:ea typeface="Times New Roman"/>
              <a:cs typeface="Times New Roman"/>
              <a:sym typeface="Times New Roman"/>
            </a:endParaRPr>
          </a:p>
        </p:txBody>
      </p:sp>
      <p:sp>
        <p:nvSpPr>
          <p:cNvPr id="724" name="Google Shape;724;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9"/>
          <p:cNvSpPr txBox="1"/>
          <p:nvPr>
            <p:ph type="title"/>
          </p:nvPr>
        </p:nvSpPr>
        <p:spPr>
          <a:xfrm>
            <a:off x="311700" y="13927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Background - Rejected Models</a:t>
            </a:r>
            <a:endParaRPr/>
          </a:p>
        </p:txBody>
      </p:sp>
      <p:sp>
        <p:nvSpPr>
          <p:cNvPr id="163" name="Google Shape;163;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64" name="Google Shape;164;p19"/>
          <p:cNvSpPr txBox="1"/>
          <p:nvPr/>
        </p:nvSpPr>
        <p:spPr>
          <a:xfrm>
            <a:off x="0" y="762975"/>
            <a:ext cx="7497900" cy="448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700">
                <a:latin typeface="Roboto"/>
                <a:ea typeface="Roboto"/>
                <a:cs typeface="Roboto"/>
                <a:sym typeface="Roboto"/>
              </a:rPr>
              <a:t>Rej</a:t>
            </a:r>
            <a:r>
              <a:rPr b="1" lang="en" sz="1700">
                <a:latin typeface="Roboto"/>
                <a:ea typeface="Roboto"/>
                <a:cs typeface="Roboto"/>
                <a:sym typeface="Roboto"/>
              </a:rPr>
              <a:t>ected models</a:t>
            </a:r>
            <a:r>
              <a:rPr b="1" lang="en" sz="1700">
                <a:latin typeface="Roboto"/>
                <a:ea typeface="Roboto"/>
                <a:cs typeface="Roboto"/>
                <a:sym typeface="Roboto"/>
              </a:rPr>
              <a:t>:</a:t>
            </a:r>
            <a:endParaRPr b="1" sz="1700">
              <a:latin typeface="Roboto"/>
              <a:ea typeface="Roboto"/>
              <a:cs typeface="Roboto"/>
              <a:sym typeface="Roboto"/>
            </a:endParaRPr>
          </a:p>
          <a:p>
            <a:pPr indent="0" lvl="0" marL="0" rtl="0" algn="l">
              <a:lnSpc>
                <a:spcPct val="115000"/>
              </a:lnSpc>
              <a:spcBef>
                <a:spcPts val="0"/>
              </a:spcBef>
              <a:spcAft>
                <a:spcPts val="0"/>
              </a:spcAft>
              <a:buNone/>
            </a:pPr>
            <a:r>
              <a:rPr b="1" lang="en" sz="1600">
                <a:latin typeface="Roboto"/>
                <a:ea typeface="Roboto"/>
                <a:cs typeface="Roboto"/>
                <a:sym typeface="Roboto"/>
              </a:rPr>
              <a:t>Models that won’t work:</a:t>
            </a:r>
            <a:endParaRPr b="1" sz="1600">
              <a:latin typeface="Roboto"/>
              <a:ea typeface="Roboto"/>
              <a:cs typeface="Roboto"/>
              <a:sym typeface="Roboto"/>
            </a:endParaRPr>
          </a:p>
          <a:p>
            <a:pPr indent="-317500" lvl="0" marL="457200" rtl="0" algn="l">
              <a:lnSpc>
                <a:spcPct val="115000"/>
              </a:lnSpc>
              <a:spcBef>
                <a:spcPts val="0"/>
              </a:spcBef>
              <a:spcAft>
                <a:spcPts val="0"/>
              </a:spcAft>
              <a:buSzPts val="1400"/>
              <a:buFont typeface="Roboto"/>
              <a:buAutoNum type="arabicPeriod"/>
            </a:pPr>
            <a:r>
              <a:rPr b="1" lang="en">
                <a:latin typeface="Roboto"/>
                <a:ea typeface="Roboto"/>
                <a:cs typeface="Roboto"/>
                <a:sym typeface="Roboto"/>
              </a:rPr>
              <a:t>Gaussian Process Regression (GPR)</a:t>
            </a:r>
            <a:r>
              <a:rPr lang="en">
                <a:latin typeface="Roboto"/>
                <a:ea typeface="Roboto"/>
                <a:cs typeface="Roboto"/>
                <a:sym typeface="Roboto"/>
              </a:rPr>
              <a:t>: decided to implement Random Forest instead</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AutoNum type="arabicPeriod"/>
            </a:pPr>
            <a:r>
              <a:rPr b="1" lang="en">
                <a:latin typeface="Roboto"/>
                <a:ea typeface="Roboto"/>
                <a:cs typeface="Roboto"/>
                <a:sym typeface="Roboto"/>
              </a:rPr>
              <a:t>Trigonometric seasonality, Box-Cox transformation, ARIMA errors, Trend and Seasonal components (TBATS)</a:t>
            </a:r>
            <a:r>
              <a:rPr lang="en">
                <a:latin typeface="Roboto"/>
                <a:ea typeface="Roboto"/>
                <a:cs typeface="Roboto"/>
                <a:sym typeface="Roboto"/>
              </a:rPr>
              <a:t>: low interpretability and high computation complexity</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AutoNum type="arabicPeriod"/>
            </a:pPr>
            <a:r>
              <a:rPr b="1" lang="en">
                <a:latin typeface="Roboto"/>
                <a:ea typeface="Roboto"/>
                <a:cs typeface="Roboto"/>
                <a:sym typeface="Roboto"/>
              </a:rPr>
              <a:t>State space models</a:t>
            </a:r>
            <a:r>
              <a:rPr lang="en">
                <a:latin typeface="Roboto"/>
                <a:ea typeface="Roboto"/>
                <a:cs typeface="Roboto"/>
                <a:sym typeface="Roboto"/>
              </a:rPr>
              <a:t>: may result in explosion of number of state</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AutoNum type="arabicPeriod"/>
            </a:pPr>
            <a:r>
              <a:rPr b="1" lang="en">
                <a:latin typeface="Roboto"/>
                <a:ea typeface="Roboto"/>
                <a:cs typeface="Roboto"/>
                <a:sym typeface="Roboto"/>
              </a:rPr>
              <a:t>Vector Autoregression (VAR)</a:t>
            </a:r>
            <a:r>
              <a:rPr lang="en">
                <a:latin typeface="Roboto"/>
                <a:ea typeface="Roboto"/>
                <a:cs typeface="Roboto"/>
                <a:sym typeface="Roboto"/>
              </a:rPr>
              <a:t>: cannot handle exogenous variables</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AutoNum type="arabicPeriod"/>
            </a:pPr>
            <a:r>
              <a:rPr b="1" lang="en">
                <a:latin typeface="Roboto"/>
                <a:ea typeface="Roboto"/>
                <a:cs typeface="Roboto"/>
                <a:sym typeface="Roboto"/>
              </a:rPr>
              <a:t>Multiclass Perceptron</a:t>
            </a:r>
            <a:r>
              <a:rPr lang="en">
                <a:latin typeface="Roboto"/>
                <a:ea typeface="Roboto"/>
                <a:cs typeface="Roboto"/>
                <a:sym typeface="Roboto"/>
              </a:rPr>
              <a:t>: not suitable for time series data</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AutoNum type="arabicPeriod"/>
            </a:pPr>
            <a:r>
              <a:rPr b="1" lang="en">
                <a:latin typeface="Roboto"/>
                <a:ea typeface="Roboto"/>
                <a:cs typeface="Roboto"/>
                <a:sym typeface="Roboto"/>
              </a:rPr>
              <a:t>Recurrent Neural Networks (RNN)</a:t>
            </a:r>
            <a:r>
              <a:rPr lang="en">
                <a:latin typeface="Roboto"/>
                <a:ea typeface="Roboto"/>
                <a:cs typeface="Roboto"/>
                <a:sym typeface="Roboto"/>
              </a:rPr>
              <a:t>: </a:t>
            </a:r>
            <a:r>
              <a:rPr lang="en">
                <a:latin typeface="Roboto"/>
                <a:ea typeface="Roboto"/>
                <a:cs typeface="Roboto"/>
                <a:sym typeface="Roboto"/>
              </a:rPr>
              <a:t>LSTM </a:t>
            </a:r>
            <a:r>
              <a:rPr lang="en">
                <a:latin typeface="Roboto"/>
                <a:ea typeface="Roboto"/>
                <a:cs typeface="Roboto"/>
                <a:sym typeface="Roboto"/>
              </a:rPr>
              <a:t>is the standard RNN for forecasting</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AutoNum type="arabicPeriod"/>
            </a:pPr>
            <a:r>
              <a:rPr b="1" lang="en">
                <a:latin typeface="Roboto"/>
                <a:ea typeface="Roboto"/>
                <a:cs typeface="Roboto"/>
                <a:sym typeface="Roboto"/>
              </a:rPr>
              <a:t>Decision Tree</a:t>
            </a:r>
            <a:r>
              <a:rPr lang="en">
                <a:latin typeface="Roboto"/>
                <a:ea typeface="Roboto"/>
                <a:cs typeface="Roboto"/>
                <a:sym typeface="Roboto"/>
              </a:rPr>
              <a:t>: more prone to overfitting and worse performance than Random Forest</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AutoNum type="arabicPeriod"/>
            </a:pPr>
            <a:r>
              <a:rPr b="1" lang="en">
                <a:latin typeface="Roboto"/>
                <a:ea typeface="Roboto"/>
                <a:cs typeface="Roboto"/>
                <a:sym typeface="Roboto"/>
              </a:rPr>
              <a:t>LightGBM</a:t>
            </a:r>
            <a:r>
              <a:rPr lang="en">
                <a:latin typeface="Roboto"/>
                <a:ea typeface="Roboto"/>
                <a:cs typeface="Roboto"/>
                <a:sym typeface="Roboto"/>
              </a:rPr>
              <a:t>: less documentation/community support available and comparable performance to XGBoost</a:t>
            </a:r>
            <a:endParaRPr>
              <a:latin typeface="Roboto"/>
              <a:ea typeface="Roboto"/>
              <a:cs typeface="Roboto"/>
              <a:sym typeface="Roboto"/>
            </a:endParaRPr>
          </a:p>
          <a:p>
            <a:pPr indent="0" lvl="0" marL="0" rtl="0" algn="l">
              <a:lnSpc>
                <a:spcPct val="115000"/>
              </a:lnSpc>
              <a:spcBef>
                <a:spcPts val="0"/>
              </a:spcBef>
              <a:spcAft>
                <a:spcPts val="0"/>
              </a:spcAft>
              <a:buNone/>
            </a:pPr>
            <a:r>
              <a:rPr b="1" lang="en" sz="1600">
                <a:latin typeface="Roboto"/>
                <a:ea typeface="Roboto"/>
                <a:cs typeface="Roboto"/>
                <a:sym typeface="Roboto"/>
              </a:rPr>
              <a:t>Models that might work but did not investigate fully:</a:t>
            </a:r>
            <a:endParaRPr b="1" sz="1600">
              <a:latin typeface="Roboto"/>
              <a:ea typeface="Roboto"/>
              <a:cs typeface="Roboto"/>
              <a:sym typeface="Roboto"/>
            </a:endParaRPr>
          </a:p>
          <a:p>
            <a:pPr indent="-317500" lvl="0" marL="457200" rtl="0" algn="l">
              <a:lnSpc>
                <a:spcPct val="115000"/>
              </a:lnSpc>
              <a:spcBef>
                <a:spcPts val="0"/>
              </a:spcBef>
              <a:spcAft>
                <a:spcPts val="0"/>
              </a:spcAft>
              <a:buSzPts val="1400"/>
              <a:buFont typeface="Roboto"/>
              <a:buAutoNum type="arabicPeriod"/>
            </a:pPr>
            <a:r>
              <a:rPr b="1" lang="en">
                <a:latin typeface="Roboto"/>
                <a:ea typeface="Roboto"/>
                <a:cs typeface="Roboto"/>
                <a:sym typeface="Roboto"/>
              </a:rPr>
              <a:t>LASSO</a:t>
            </a:r>
            <a:r>
              <a:rPr lang="en">
                <a:latin typeface="Roboto"/>
                <a:ea typeface="Roboto"/>
                <a:cs typeface="Roboto"/>
                <a:sym typeface="Roboto"/>
              </a:rPr>
              <a:t>: Lack of understanding of how the model works</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AutoNum type="arabicPeriod"/>
            </a:pPr>
            <a:r>
              <a:rPr b="1" lang="en">
                <a:latin typeface="Roboto"/>
                <a:ea typeface="Roboto"/>
                <a:cs typeface="Roboto"/>
                <a:sym typeface="Roboto"/>
              </a:rPr>
              <a:t>XGBoost</a:t>
            </a:r>
            <a:r>
              <a:rPr lang="en">
                <a:latin typeface="Roboto"/>
                <a:ea typeface="Roboto"/>
                <a:cs typeface="Roboto"/>
                <a:sym typeface="Roboto"/>
              </a:rPr>
              <a:t>: Similar model structure and results to Random Forest</a:t>
            </a:r>
            <a:endParaRPr>
              <a:latin typeface="Roboto"/>
              <a:ea typeface="Roboto"/>
              <a:cs typeface="Roboto"/>
              <a:sym typeface="Roboto"/>
            </a:endParaRPr>
          </a:p>
          <a:p>
            <a:pPr indent="-317500" lvl="0" marL="457200" marR="909491" rtl="0" algn="l">
              <a:lnSpc>
                <a:spcPct val="115000"/>
              </a:lnSpc>
              <a:spcBef>
                <a:spcPts val="0"/>
              </a:spcBef>
              <a:spcAft>
                <a:spcPts val="0"/>
              </a:spcAft>
              <a:buSzPts val="1400"/>
              <a:buFont typeface="Roboto"/>
              <a:buAutoNum type="arabicPeriod"/>
            </a:pPr>
            <a:r>
              <a:rPr b="1" lang="en">
                <a:latin typeface="Roboto"/>
                <a:ea typeface="Roboto"/>
                <a:cs typeface="Roboto"/>
                <a:sym typeface="Roboto"/>
              </a:rPr>
              <a:t>Long Short-Term Memory (LSTM)</a:t>
            </a:r>
            <a:r>
              <a:rPr lang="en">
                <a:latin typeface="Roboto"/>
                <a:ea typeface="Roboto"/>
                <a:cs typeface="Roboto"/>
                <a:sym typeface="Roboto"/>
              </a:rPr>
              <a:t>:</a:t>
            </a:r>
            <a:r>
              <a:rPr b="1" lang="en">
                <a:latin typeface="Roboto"/>
                <a:ea typeface="Roboto"/>
                <a:cs typeface="Roboto"/>
                <a:sym typeface="Roboto"/>
              </a:rPr>
              <a:t> </a:t>
            </a:r>
            <a:r>
              <a:rPr lang="en">
                <a:latin typeface="Roboto"/>
                <a:ea typeface="Roboto"/>
                <a:cs typeface="Roboto"/>
                <a:sym typeface="Roboto"/>
              </a:rPr>
              <a:t>difficult to implement with strong performance, high computational complexity and many hyperparameters</a:t>
            </a:r>
            <a:endParaRPr>
              <a:latin typeface="Roboto"/>
              <a:ea typeface="Roboto"/>
              <a:cs typeface="Roboto"/>
              <a:sym typeface="Roboto"/>
            </a:endParaRPr>
          </a:p>
        </p:txBody>
      </p:sp>
      <p:pic>
        <p:nvPicPr>
          <p:cNvPr id="165" name="Google Shape;165;p19"/>
          <p:cNvPicPr preferRelativeResize="0"/>
          <p:nvPr/>
        </p:nvPicPr>
        <p:blipFill rotWithShape="1">
          <a:blip r:embed="rId3">
            <a:alphaModFix/>
          </a:blip>
          <a:srcRect b="0" l="28294" r="0" t="0"/>
          <a:stretch/>
        </p:blipFill>
        <p:spPr>
          <a:xfrm>
            <a:off x="6588025" y="3990475"/>
            <a:ext cx="2149324" cy="10663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0"/>
          <p:cNvSpPr txBox="1"/>
          <p:nvPr>
            <p:ph type="title"/>
          </p:nvPr>
        </p:nvSpPr>
        <p:spPr>
          <a:xfrm>
            <a:off x="249925" y="13927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700"/>
              <a:t>Background - Implemented Models</a:t>
            </a:r>
            <a:endParaRPr sz="2700"/>
          </a:p>
        </p:txBody>
      </p:sp>
      <p:sp>
        <p:nvSpPr>
          <p:cNvPr id="171" name="Google Shape;171;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72" name="Google Shape;172;p20"/>
          <p:cNvSpPr txBox="1"/>
          <p:nvPr/>
        </p:nvSpPr>
        <p:spPr>
          <a:xfrm>
            <a:off x="7251875" y="4433125"/>
            <a:ext cx="2286000" cy="6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666666"/>
                </a:solidFill>
                <a:latin typeface="Roboto"/>
                <a:ea typeface="Roboto"/>
                <a:cs typeface="Roboto"/>
                <a:sym typeface="Roboto"/>
              </a:rPr>
              <a:t>*MAPE: Mean Absolute Percentage Error</a:t>
            </a:r>
            <a:endParaRPr sz="1300">
              <a:solidFill>
                <a:srgbClr val="666666"/>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grpSp>
        <p:nvGrpSpPr>
          <p:cNvPr id="173" name="Google Shape;173;p20"/>
          <p:cNvGrpSpPr/>
          <p:nvPr/>
        </p:nvGrpSpPr>
        <p:grpSpPr>
          <a:xfrm>
            <a:off x="111957" y="833500"/>
            <a:ext cx="6937999" cy="4310000"/>
            <a:chOff x="150557" y="833500"/>
            <a:chExt cx="6937999" cy="4310000"/>
          </a:xfrm>
        </p:grpSpPr>
        <p:sp>
          <p:nvSpPr>
            <p:cNvPr id="174" name="Google Shape;174;p20"/>
            <p:cNvSpPr txBox="1"/>
            <p:nvPr/>
          </p:nvSpPr>
          <p:spPr>
            <a:xfrm rot="-5400000">
              <a:off x="-1074493" y="2556247"/>
              <a:ext cx="2975400" cy="52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2-Week Slot MAPE* Score</a:t>
              </a:r>
              <a:endParaRPr b="1" sz="1800">
                <a:latin typeface="Roboto"/>
                <a:ea typeface="Roboto"/>
                <a:cs typeface="Roboto"/>
                <a:sym typeface="Roboto"/>
              </a:endParaRPr>
            </a:p>
          </p:txBody>
        </p:sp>
        <p:grpSp>
          <p:nvGrpSpPr>
            <p:cNvPr id="175" name="Google Shape;175;p20"/>
            <p:cNvGrpSpPr/>
            <p:nvPr/>
          </p:nvGrpSpPr>
          <p:grpSpPr>
            <a:xfrm>
              <a:off x="497088" y="981113"/>
              <a:ext cx="6591468" cy="4075724"/>
              <a:chOff x="-2158462" y="698613"/>
              <a:chExt cx="6591468" cy="4075724"/>
            </a:xfrm>
          </p:grpSpPr>
          <p:grpSp>
            <p:nvGrpSpPr>
              <p:cNvPr id="176" name="Google Shape;176;p20"/>
              <p:cNvGrpSpPr/>
              <p:nvPr/>
            </p:nvGrpSpPr>
            <p:grpSpPr>
              <a:xfrm>
                <a:off x="-2158462" y="698613"/>
                <a:ext cx="6591468" cy="4075724"/>
                <a:chOff x="-2158462" y="698613"/>
                <a:chExt cx="6591468" cy="4075724"/>
              </a:xfrm>
            </p:grpSpPr>
            <p:grpSp>
              <p:nvGrpSpPr>
                <p:cNvPr id="177" name="Google Shape;177;p20"/>
                <p:cNvGrpSpPr/>
                <p:nvPr/>
              </p:nvGrpSpPr>
              <p:grpSpPr>
                <a:xfrm>
                  <a:off x="-2158462" y="698613"/>
                  <a:ext cx="6591468" cy="4075724"/>
                  <a:chOff x="-2158462" y="698613"/>
                  <a:chExt cx="6591468" cy="4075724"/>
                </a:xfrm>
              </p:grpSpPr>
              <p:grpSp>
                <p:nvGrpSpPr>
                  <p:cNvPr id="178" name="Google Shape;178;p20"/>
                  <p:cNvGrpSpPr/>
                  <p:nvPr/>
                </p:nvGrpSpPr>
                <p:grpSpPr>
                  <a:xfrm>
                    <a:off x="-2158462" y="698613"/>
                    <a:ext cx="6591468" cy="4075724"/>
                    <a:chOff x="1556288" y="868363"/>
                    <a:chExt cx="6591468" cy="4075724"/>
                  </a:xfrm>
                </p:grpSpPr>
                <p:grpSp>
                  <p:nvGrpSpPr>
                    <p:cNvPr id="179" name="Google Shape;179;p20"/>
                    <p:cNvGrpSpPr/>
                    <p:nvPr/>
                  </p:nvGrpSpPr>
                  <p:grpSpPr>
                    <a:xfrm>
                      <a:off x="1556288" y="868363"/>
                      <a:ext cx="6591468" cy="4075724"/>
                      <a:chOff x="1556288" y="868363"/>
                      <a:chExt cx="6591468" cy="4075724"/>
                    </a:xfrm>
                  </p:grpSpPr>
                  <p:grpSp>
                    <p:nvGrpSpPr>
                      <p:cNvPr id="180" name="Google Shape;180;p20"/>
                      <p:cNvGrpSpPr/>
                      <p:nvPr/>
                    </p:nvGrpSpPr>
                    <p:grpSpPr>
                      <a:xfrm>
                        <a:off x="1556288" y="868363"/>
                        <a:ext cx="6591468" cy="4075724"/>
                        <a:chOff x="1556288" y="868363"/>
                        <a:chExt cx="6591468" cy="4075724"/>
                      </a:xfrm>
                    </p:grpSpPr>
                    <p:grpSp>
                      <p:nvGrpSpPr>
                        <p:cNvPr id="181" name="Google Shape;181;p20"/>
                        <p:cNvGrpSpPr/>
                        <p:nvPr/>
                      </p:nvGrpSpPr>
                      <p:grpSpPr>
                        <a:xfrm>
                          <a:off x="1556288" y="868363"/>
                          <a:ext cx="6591468" cy="4075724"/>
                          <a:chOff x="319413" y="1067763"/>
                          <a:chExt cx="6591468" cy="4075724"/>
                        </a:xfrm>
                      </p:grpSpPr>
                      <p:pic>
                        <p:nvPicPr>
                          <p:cNvPr id="182" name="Google Shape;182;p20" title="Points scored"/>
                          <p:cNvPicPr preferRelativeResize="0"/>
                          <p:nvPr/>
                        </p:nvPicPr>
                        <p:blipFill>
                          <a:blip r:embed="rId3">
                            <a:alphaModFix/>
                          </a:blip>
                          <a:stretch>
                            <a:fillRect/>
                          </a:stretch>
                        </p:blipFill>
                        <p:spPr>
                          <a:xfrm>
                            <a:off x="319413" y="1067763"/>
                            <a:ext cx="6591468" cy="4075724"/>
                          </a:xfrm>
                          <a:prstGeom prst="rect">
                            <a:avLst/>
                          </a:prstGeom>
                          <a:noFill/>
                          <a:ln>
                            <a:noFill/>
                          </a:ln>
                        </p:spPr>
                      </p:pic>
                      <p:sp>
                        <p:nvSpPr>
                          <p:cNvPr id="183" name="Google Shape;183;p20"/>
                          <p:cNvSpPr txBox="1"/>
                          <p:nvPr/>
                        </p:nvSpPr>
                        <p:spPr>
                          <a:xfrm>
                            <a:off x="1047007" y="2909500"/>
                            <a:ext cx="633300" cy="3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oboto"/>
                                <a:ea typeface="Roboto"/>
                                <a:cs typeface="Roboto"/>
                                <a:sym typeface="Roboto"/>
                              </a:rPr>
                              <a:t>41.0</a:t>
                            </a:r>
                            <a:endParaRPr b="1" sz="1600">
                              <a:latin typeface="Roboto"/>
                              <a:ea typeface="Roboto"/>
                              <a:cs typeface="Roboto"/>
                              <a:sym typeface="Roboto"/>
                            </a:endParaRPr>
                          </a:p>
                        </p:txBody>
                      </p:sp>
                      <p:sp>
                        <p:nvSpPr>
                          <p:cNvPr id="184" name="Google Shape;184;p20"/>
                          <p:cNvSpPr txBox="1"/>
                          <p:nvPr/>
                        </p:nvSpPr>
                        <p:spPr>
                          <a:xfrm>
                            <a:off x="1762282" y="2858663"/>
                            <a:ext cx="633300" cy="3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oboto"/>
                                <a:ea typeface="Roboto"/>
                                <a:cs typeface="Roboto"/>
                                <a:sym typeface="Roboto"/>
                              </a:rPr>
                              <a:t>43.0</a:t>
                            </a:r>
                            <a:endParaRPr b="1" sz="1600">
                              <a:latin typeface="Roboto"/>
                              <a:ea typeface="Roboto"/>
                              <a:cs typeface="Roboto"/>
                              <a:sym typeface="Roboto"/>
                            </a:endParaRPr>
                          </a:p>
                        </p:txBody>
                      </p:sp>
                    </p:grpSp>
                    <p:sp>
                      <p:nvSpPr>
                        <p:cNvPr id="185" name="Google Shape;185;p20"/>
                        <p:cNvSpPr txBox="1"/>
                        <p:nvPr/>
                      </p:nvSpPr>
                      <p:spPr>
                        <a:xfrm>
                          <a:off x="7178607" y="3449825"/>
                          <a:ext cx="633300" cy="3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oboto"/>
                              <a:ea typeface="Roboto"/>
                              <a:cs typeface="Roboto"/>
                              <a:sym typeface="Roboto"/>
                            </a:rPr>
                            <a:t>15.0</a:t>
                          </a:r>
                          <a:endParaRPr b="1" sz="1600">
                            <a:latin typeface="Roboto"/>
                            <a:ea typeface="Roboto"/>
                            <a:cs typeface="Roboto"/>
                            <a:sym typeface="Roboto"/>
                          </a:endParaRPr>
                        </a:p>
                      </p:txBody>
                    </p:sp>
                  </p:grpSp>
                  <p:sp>
                    <p:nvSpPr>
                      <p:cNvPr id="186" name="Google Shape;186;p20"/>
                      <p:cNvSpPr txBox="1"/>
                      <p:nvPr/>
                    </p:nvSpPr>
                    <p:spPr>
                      <a:xfrm>
                        <a:off x="4384932" y="3439100"/>
                        <a:ext cx="633300" cy="3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oboto"/>
                            <a:ea typeface="Roboto"/>
                            <a:cs typeface="Roboto"/>
                            <a:sym typeface="Roboto"/>
                          </a:rPr>
                          <a:t>15.8</a:t>
                        </a:r>
                        <a:endParaRPr b="1" sz="1600">
                          <a:latin typeface="Roboto"/>
                          <a:ea typeface="Roboto"/>
                          <a:cs typeface="Roboto"/>
                          <a:sym typeface="Roboto"/>
                        </a:endParaRPr>
                      </a:p>
                    </p:txBody>
                  </p:sp>
                </p:grpSp>
                <p:sp>
                  <p:nvSpPr>
                    <p:cNvPr id="187" name="Google Shape;187;p20"/>
                    <p:cNvSpPr txBox="1"/>
                    <p:nvPr/>
                  </p:nvSpPr>
                  <p:spPr>
                    <a:xfrm>
                      <a:off x="5096107" y="3300350"/>
                      <a:ext cx="633300" cy="3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oboto"/>
                          <a:ea typeface="Roboto"/>
                          <a:cs typeface="Roboto"/>
                          <a:sym typeface="Roboto"/>
                        </a:rPr>
                        <a:t>20.2</a:t>
                      </a:r>
                      <a:endParaRPr b="1" sz="1600">
                        <a:latin typeface="Roboto"/>
                        <a:ea typeface="Roboto"/>
                        <a:cs typeface="Roboto"/>
                        <a:sym typeface="Roboto"/>
                      </a:endParaRPr>
                    </a:p>
                  </p:txBody>
                </p:sp>
              </p:grpSp>
              <p:sp>
                <p:nvSpPr>
                  <p:cNvPr id="188" name="Google Shape;188;p20"/>
                  <p:cNvSpPr txBox="1"/>
                  <p:nvPr/>
                </p:nvSpPr>
                <p:spPr>
                  <a:xfrm>
                    <a:off x="2070082" y="897138"/>
                    <a:ext cx="633300" cy="3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oboto"/>
                        <a:ea typeface="Roboto"/>
                        <a:cs typeface="Roboto"/>
                        <a:sym typeface="Roboto"/>
                      </a:rPr>
                      <a:t>98.0</a:t>
                    </a:r>
                    <a:endParaRPr b="1" sz="1600">
                      <a:latin typeface="Roboto"/>
                      <a:ea typeface="Roboto"/>
                      <a:cs typeface="Roboto"/>
                      <a:sym typeface="Roboto"/>
                    </a:endParaRPr>
                  </a:p>
                </p:txBody>
              </p:sp>
            </p:grpSp>
            <p:sp>
              <p:nvSpPr>
                <p:cNvPr id="189" name="Google Shape;189;p20"/>
                <p:cNvSpPr txBox="1"/>
                <p:nvPr/>
              </p:nvSpPr>
              <p:spPr>
                <a:xfrm>
                  <a:off x="2762582" y="3239188"/>
                  <a:ext cx="633300" cy="3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oboto"/>
                      <a:ea typeface="Roboto"/>
                      <a:cs typeface="Roboto"/>
                      <a:sym typeface="Roboto"/>
                    </a:rPr>
                    <a:t>16.0</a:t>
                  </a:r>
                  <a:endParaRPr b="1" sz="1600">
                    <a:latin typeface="Roboto"/>
                    <a:ea typeface="Roboto"/>
                    <a:cs typeface="Roboto"/>
                    <a:sym typeface="Roboto"/>
                  </a:endParaRPr>
                </a:p>
              </p:txBody>
            </p:sp>
          </p:grpSp>
          <p:sp>
            <p:nvSpPr>
              <p:cNvPr id="190" name="Google Shape;190;p20"/>
              <p:cNvSpPr txBox="1"/>
              <p:nvPr/>
            </p:nvSpPr>
            <p:spPr>
              <a:xfrm>
                <a:off x="-34668" y="2545988"/>
                <a:ext cx="633300" cy="3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oboto"/>
                    <a:ea typeface="Roboto"/>
                    <a:cs typeface="Roboto"/>
                    <a:sym typeface="Roboto"/>
                  </a:rPr>
                  <a:t>40.0</a:t>
                </a:r>
                <a:endParaRPr b="1" sz="1600">
                  <a:latin typeface="Roboto"/>
                  <a:ea typeface="Roboto"/>
                  <a:cs typeface="Roboto"/>
                  <a:sym typeface="Roboto"/>
                </a:endParaRPr>
              </a:p>
            </p:txBody>
          </p:sp>
        </p:grpSp>
        <p:sp>
          <p:nvSpPr>
            <p:cNvPr id="191" name="Google Shape;191;p20"/>
            <p:cNvSpPr txBox="1"/>
            <p:nvPr/>
          </p:nvSpPr>
          <p:spPr>
            <a:xfrm>
              <a:off x="2134732" y="833500"/>
              <a:ext cx="3316200" cy="52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latin typeface="Roboto"/>
                  <a:ea typeface="Roboto"/>
                  <a:cs typeface="Roboto"/>
                  <a:sym typeface="Roboto"/>
                </a:rPr>
                <a:t>Model Performance</a:t>
              </a:r>
              <a:endParaRPr b="1" sz="2100">
                <a:latin typeface="Roboto"/>
                <a:ea typeface="Roboto"/>
                <a:cs typeface="Roboto"/>
                <a:sym typeface="Roboto"/>
              </a:endParaRPr>
            </a:p>
          </p:txBody>
        </p:sp>
        <p:sp>
          <p:nvSpPr>
            <p:cNvPr id="192" name="Google Shape;192;p20"/>
            <p:cNvSpPr txBox="1"/>
            <p:nvPr/>
          </p:nvSpPr>
          <p:spPr>
            <a:xfrm>
              <a:off x="3167319" y="4618200"/>
              <a:ext cx="1251000" cy="52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Model</a:t>
              </a:r>
              <a:endParaRPr b="1" sz="1800">
                <a:latin typeface="Roboto"/>
                <a:ea typeface="Roboto"/>
                <a:cs typeface="Roboto"/>
                <a:sym typeface="Roboto"/>
              </a:endParaRPr>
            </a:p>
          </p:txBody>
        </p:sp>
      </p:grpSp>
      <p:sp>
        <p:nvSpPr>
          <p:cNvPr id="193" name="Google Shape;193;p20"/>
          <p:cNvSpPr txBox="1"/>
          <p:nvPr/>
        </p:nvSpPr>
        <p:spPr>
          <a:xfrm>
            <a:off x="7136075" y="918250"/>
            <a:ext cx="1931400" cy="187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The higher the MAPE score, the worse the performance. Random Forest had the lowest error score, and therefore was the best performing model.</a:t>
            </a:r>
            <a:endParaRPr sz="1300">
              <a:solidFill>
                <a:schemeClr val="dk2"/>
              </a:solidFill>
              <a:latin typeface="Roboto"/>
              <a:ea typeface="Roboto"/>
              <a:cs typeface="Roboto"/>
              <a:sym typeface="Roboto"/>
            </a:endParaRPr>
          </a:p>
        </p:txBody>
      </p:sp>
      <p:sp>
        <p:nvSpPr>
          <p:cNvPr id="194" name="Google Shape;194;p20"/>
          <p:cNvSpPr/>
          <p:nvPr/>
        </p:nvSpPr>
        <p:spPr>
          <a:xfrm rot="-2700000">
            <a:off x="6408016" y="2963648"/>
            <a:ext cx="1004233" cy="486631"/>
          </a:xfrm>
          <a:prstGeom prst="leftArrow">
            <a:avLst>
              <a:gd fmla="val 50000" name="adj1"/>
              <a:gd fmla="val 50000" name="adj2"/>
            </a:avLst>
          </a:prstGeom>
          <a:solidFill>
            <a:srgbClr val="CC0000"/>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1"/>
          <p:cNvSpPr txBox="1"/>
          <p:nvPr>
            <p:ph type="title"/>
          </p:nvPr>
        </p:nvSpPr>
        <p:spPr>
          <a:xfrm>
            <a:off x="311700" y="13927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Decision Tree Illustration</a:t>
            </a:r>
            <a:endParaRPr/>
          </a:p>
        </p:txBody>
      </p:sp>
      <p:sp>
        <p:nvSpPr>
          <p:cNvPr id="200" name="Google Shape;200;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01" name="Google Shape;201;p21"/>
          <p:cNvPicPr preferRelativeResize="0"/>
          <p:nvPr/>
        </p:nvPicPr>
        <p:blipFill>
          <a:blip r:embed="rId3">
            <a:alphaModFix/>
          </a:blip>
          <a:stretch>
            <a:fillRect/>
          </a:stretch>
        </p:blipFill>
        <p:spPr>
          <a:xfrm>
            <a:off x="258800" y="898625"/>
            <a:ext cx="6775895" cy="4075726"/>
          </a:xfrm>
          <a:prstGeom prst="rect">
            <a:avLst/>
          </a:prstGeom>
          <a:noFill/>
          <a:ln>
            <a:noFill/>
          </a:ln>
        </p:spPr>
      </p:pic>
      <p:sp>
        <p:nvSpPr>
          <p:cNvPr id="202" name="Google Shape;202;p21"/>
          <p:cNvSpPr txBox="1"/>
          <p:nvPr/>
        </p:nvSpPr>
        <p:spPr>
          <a:xfrm>
            <a:off x="400675" y="2571750"/>
            <a:ext cx="1076100" cy="3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lt1"/>
                </a:solidFill>
                <a:latin typeface="Roboto"/>
                <a:ea typeface="Roboto"/>
                <a:cs typeface="Roboto"/>
                <a:sym typeface="Roboto"/>
              </a:rPr>
              <a:t>Root Node:</a:t>
            </a:r>
            <a:endParaRPr b="1" sz="1300">
              <a:solidFill>
                <a:schemeClr val="lt1"/>
              </a:solidFill>
              <a:latin typeface="Roboto"/>
              <a:ea typeface="Roboto"/>
              <a:cs typeface="Roboto"/>
              <a:sym typeface="Roboto"/>
            </a:endParaRPr>
          </a:p>
        </p:txBody>
      </p:sp>
      <p:sp>
        <p:nvSpPr>
          <p:cNvPr id="203" name="Google Shape;203;p21"/>
          <p:cNvSpPr txBox="1"/>
          <p:nvPr/>
        </p:nvSpPr>
        <p:spPr>
          <a:xfrm>
            <a:off x="1974625" y="2477250"/>
            <a:ext cx="1206300" cy="52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lt1"/>
                </a:solidFill>
                <a:latin typeface="Roboto"/>
                <a:ea typeface="Roboto"/>
                <a:cs typeface="Roboto"/>
                <a:sym typeface="Roboto"/>
              </a:rPr>
              <a:t>Decision Node</a:t>
            </a:r>
            <a:endParaRPr b="1" sz="1300">
              <a:solidFill>
                <a:schemeClr val="lt1"/>
              </a:solidFill>
              <a:latin typeface="Roboto"/>
              <a:ea typeface="Roboto"/>
              <a:cs typeface="Roboto"/>
              <a:sym typeface="Roboto"/>
            </a:endParaRPr>
          </a:p>
        </p:txBody>
      </p:sp>
      <p:sp>
        <p:nvSpPr>
          <p:cNvPr id="204" name="Google Shape;204;p21"/>
          <p:cNvSpPr txBox="1"/>
          <p:nvPr/>
        </p:nvSpPr>
        <p:spPr>
          <a:xfrm>
            <a:off x="7094475" y="898625"/>
            <a:ext cx="1299900" cy="6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Roboto"/>
                <a:ea typeface="Roboto"/>
                <a:cs typeface="Roboto"/>
                <a:sym typeface="Roboto"/>
              </a:rPr>
              <a:t>Terminal Nodes</a:t>
            </a:r>
            <a:endParaRPr b="1" sz="1300">
              <a:solidFill>
                <a:schemeClr val="dk1"/>
              </a:solidFill>
              <a:latin typeface="Roboto"/>
              <a:ea typeface="Roboto"/>
              <a:cs typeface="Roboto"/>
              <a:sym typeface="Roboto"/>
            </a:endParaRPr>
          </a:p>
        </p:txBody>
      </p:sp>
      <p:sp>
        <p:nvSpPr>
          <p:cNvPr id="205" name="Google Shape;205;p21"/>
          <p:cNvSpPr txBox="1"/>
          <p:nvPr/>
        </p:nvSpPr>
        <p:spPr>
          <a:xfrm>
            <a:off x="7165500" y="1975475"/>
            <a:ext cx="1666800" cy="286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Roboto"/>
                <a:ea typeface="Roboto"/>
                <a:cs typeface="Roboto"/>
                <a:sym typeface="Roboto"/>
              </a:rPr>
              <a:t>The root node represents the complete dataset</a:t>
            </a:r>
            <a:endParaRPr sz="1300">
              <a:solidFill>
                <a:schemeClr val="dk1"/>
              </a:solidFill>
              <a:latin typeface="Roboto"/>
              <a:ea typeface="Roboto"/>
              <a:cs typeface="Roboto"/>
              <a:sym typeface="Roboto"/>
            </a:endParaRPr>
          </a:p>
          <a:p>
            <a:pPr indent="0" lvl="0" marL="0" rtl="0" algn="l">
              <a:spcBef>
                <a:spcPts val="0"/>
              </a:spcBef>
              <a:spcAft>
                <a:spcPts val="0"/>
              </a:spcAft>
              <a:buNone/>
            </a:pPr>
            <a:r>
              <a:t/>
            </a:r>
            <a:endParaRPr sz="1300">
              <a:solidFill>
                <a:schemeClr val="dk1"/>
              </a:solidFill>
              <a:latin typeface="Roboto"/>
              <a:ea typeface="Roboto"/>
              <a:cs typeface="Roboto"/>
              <a:sym typeface="Roboto"/>
            </a:endParaRPr>
          </a:p>
          <a:p>
            <a:pPr indent="0" lvl="0" marL="0" rtl="0" algn="l">
              <a:spcBef>
                <a:spcPts val="0"/>
              </a:spcBef>
              <a:spcAft>
                <a:spcPts val="0"/>
              </a:spcAft>
              <a:buNone/>
            </a:pPr>
            <a:r>
              <a:rPr lang="en" sz="1300">
                <a:solidFill>
                  <a:schemeClr val="dk1"/>
                </a:solidFill>
                <a:latin typeface="Roboto"/>
                <a:ea typeface="Roboto"/>
                <a:cs typeface="Roboto"/>
                <a:sym typeface="Roboto"/>
              </a:rPr>
              <a:t>The node splits with a split criterion - which maximizes the information gain</a:t>
            </a:r>
            <a:endParaRPr sz="1300">
              <a:solidFill>
                <a:schemeClr val="dk1"/>
              </a:solidFill>
              <a:latin typeface="Roboto"/>
              <a:ea typeface="Roboto"/>
              <a:cs typeface="Roboto"/>
              <a:sym typeface="Roboto"/>
            </a:endParaRPr>
          </a:p>
          <a:p>
            <a:pPr indent="0" lvl="0" marL="0" rtl="0" algn="l">
              <a:spcBef>
                <a:spcPts val="0"/>
              </a:spcBef>
              <a:spcAft>
                <a:spcPts val="0"/>
              </a:spcAft>
              <a:buNone/>
            </a:pPr>
            <a:r>
              <a:t/>
            </a:r>
            <a:endParaRPr sz="1300">
              <a:solidFill>
                <a:schemeClr val="dk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